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100"/>
  </p:notesMasterIdLst>
  <p:sldIdLst>
    <p:sldId id="492" r:id="rId5"/>
    <p:sldId id="438" r:id="rId6"/>
    <p:sldId id="297" r:id="rId7"/>
    <p:sldId id="315" r:id="rId8"/>
    <p:sldId id="480" r:id="rId9"/>
    <p:sldId id="261" r:id="rId10"/>
    <p:sldId id="351" r:id="rId11"/>
    <p:sldId id="352" r:id="rId12"/>
    <p:sldId id="353" r:id="rId13"/>
    <p:sldId id="354" r:id="rId14"/>
    <p:sldId id="317" r:id="rId15"/>
    <p:sldId id="267" r:id="rId16"/>
    <p:sldId id="312" r:id="rId17"/>
    <p:sldId id="303" r:id="rId18"/>
    <p:sldId id="338" r:id="rId19"/>
    <p:sldId id="444" r:id="rId20"/>
    <p:sldId id="340" r:id="rId21"/>
    <p:sldId id="304" r:id="rId22"/>
    <p:sldId id="431" r:id="rId23"/>
    <p:sldId id="262" r:id="rId24"/>
    <p:sldId id="475" r:id="rId25"/>
    <p:sldId id="271" r:id="rId26"/>
    <p:sldId id="276" r:id="rId27"/>
    <p:sldId id="348" r:id="rId28"/>
    <p:sldId id="280" r:id="rId29"/>
    <p:sldId id="309" r:id="rId30"/>
    <p:sldId id="311" r:id="rId31"/>
    <p:sldId id="350" r:id="rId32"/>
    <p:sldId id="349" r:id="rId33"/>
    <p:sldId id="328" r:id="rId34"/>
    <p:sldId id="323" r:id="rId35"/>
    <p:sldId id="481" r:id="rId36"/>
    <p:sldId id="332" r:id="rId37"/>
    <p:sldId id="337" r:id="rId38"/>
    <p:sldId id="334" r:id="rId39"/>
    <p:sldId id="335" r:id="rId40"/>
    <p:sldId id="336" r:id="rId41"/>
    <p:sldId id="319" r:id="rId42"/>
    <p:sldId id="264" r:id="rId43"/>
    <p:sldId id="321" r:id="rId44"/>
    <p:sldId id="326" r:id="rId45"/>
    <p:sldId id="324" r:id="rId46"/>
    <p:sldId id="325" r:id="rId47"/>
    <p:sldId id="266" r:id="rId48"/>
    <p:sldId id="478" r:id="rId49"/>
    <p:sldId id="472" r:id="rId50"/>
    <p:sldId id="333" r:id="rId51"/>
    <p:sldId id="462" r:id="rId52"/>
    <p:sldId id="456" r:id="rId53"/>
    <p:sldId id="453" r:id="rId54"/>
    <p:sldId id="457" r:id="rId55"/>
    <p:sldId id="458" r:id="rId56"/>
    <p:sldId id="437" r:id="rId57"/>
    <p:sldId id="459" r:id="rId58"/>
    <p:sldId id="460" r:id="rId59"/>
    <p:sldId id="482" r:id="rId60"/>
    <p:sldId id="473" r:id="rId61"/>
    <p:sldId id="269" r:id="rId62"/>
    <p:sldId id="470" r:id="rId63"/>
    <p:sldId id="270" r:id="rId64"/>
    <p:sldId id="307" r:id="rId65"/>
    <p:sldId id="346" r:id="rId66"/>
    <p:sldId id="356" r:id="rId67"/>
    <p:sldId id="256" r:id="rId68"/>
    <p:sldId id="283" r:id="rId69"/>
    <p:sldId id="257" r:id="rId70"/>
    <p:sldId id="263" r:id="rId71"/>
    <p:sldId id="258" r:id="rId72"/>
    <p:sldId id="259" r:id="rId73"/>
    <p:sldId id="483" r:id="rId74"/>
    <p:sldId id="284" r:id="rId75"/>
    <p:sldId id="285" r:id="rId76"/>
    <p:sldId id="484" r:id="rId77"/>
    <p:sldId id="485" r:id="rId78"/>
    <p:sldId id="265" r:id="rId79"/>
    <p:sldId id="486" r:id="rId80"/>
    <p:sldId id="487" r:id="rId81"/>
    <p:sldId id="268" r:id="rId82"/>
    <p:sldId id="488" r:id="rId83"/>
    <p:sldId id="489" r:id="rId84"/>
    <p:sldId id="286" r:id="rId85"/>
    <p:sldId id="287" r:id="rId86"/>
    <p:sldId id="288" r:id="rId87"/>
    <p:sldId id="291" r:id="rId88"/>
    <p:sldId id="290" r:id="rId89"/>
    <p:sldId id="274" r:id="rId90"/>
    <p:sldId id="273" r:id="rId91"/>
    <p:sldId id="275" r:id="rId92"/>
    <p:sldId id="490" r:id="rId93"/>
    <p:sldId id="277" r:id="rId94"/>
    <p:sldId id="278" r:id="rId95"/>
    <p:sldId id="279" r:id="rId96"/>
    <p:sldId id="491" r:id="rId97"/>
    <p:sldId id="281" r:id="rId98"/>
    <p:sldId id="282" r:id="rId99"/>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 Green" initials="AG" lastIdx="20" clrIdx="0"/>
  <p:cmAuthor id="2" name="A. Green" initials="AG [2]" lastIdx="1" clrIdx="1"/>
  <p:cmAuthor id="3" name="Annette Green" initials="AG" lastIdx="15" clrIdx="2">
    <p:extLst>
      <p:ext uri="{19B8F6BF-5375-455C-9EA6-DF929625EA0E}">
        <p15:presenceInfo xmlns:p15="http://schemas.microsoft.com/office/powerpoint/2012/main" userId="S::ag912@cam.ac.uk::260e1fb4-ef60-48a2-a0d1-cdf58ba011f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FD579"/>
    <a:srgbClr val="FF7E79"/>
    <a:srgbClr val="FF9300"/>
    <a:srgbClr val="0000CC"/>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41" autoAdjust="0"/>
    <p:restoredTop sz="92789" autoAdjust="0"/>
  </p:normalViewPr>
  <p:slideViewPr>
    <p:cSldViewPr snapToGrid="0">
      <p:cViewPr varScale="1">
        <p:scale>
          <a:sx n="76" d="100"/>
          <a:sy n="76" d="100"/>
        </p:scale>
        <p:origin x="1032" y="67"/>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90" d="100"/>
        <a:sy n="190" d="100"/>
      </p:scale>
      <p:origin x="0" y="0"/>
    </p:cViewPr>
  </p:sorterViewPr>
  <p:notesViewPr>
    <p:cSldViewPr snapToGrid="0">
      <p:cViewPr>
        <p:scale>
          <a:sx n="100" d="100"/>
          <a:sy n="100" d="100"/>
        </p:scale>
        <p:origin x="144" y="-21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presProps" Target="presProp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notesMaster" Target="notesMasters/notesMaster1.xml"/><Relationship Id="rId105"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grippinah\IGCP\Analysys%20for%20presentatio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grippinah\IGCP\Analysys%20for%20presentation.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baseline="0">
                <a:solidFill>
                  <a:schemeClr val="dk1">
                    <a:lumMod val="75000"/>
                    <a:lumOff val="25000"/>
                  </a:schemeClr>
                </a:solidFill>
                <a:latin typeface="+mn-lt"/>
                <a:ea typeface="+mn-ea"/>
                <a:cs typeface="+mn-cs"/>
              </a:defRPr>
            </a:pPr>
            <a:r>
              <a:rPr lang="en-US" sz="2400" dirty="0"/>
              <a:t>Lodge employees from Park-adjacent villages (Bwindi- 2015)</a:t>
            </a:r>
          </a:p>
        </c:rich>
      </c:tx>
      <c:layout>
        <c:manualLayout>
          <c:xMode val="edge"/>
          <c:yMode val="edge"/>
          <c:x val="0.13227323606607999"/>
          <c:y val="0"/>
        </c:manualLayout>
      </c:layout>
      <c:overlay val="0"/>
      <c:spPr>
        <a:noFill/>
        <a:ln>
          <a:noFill/>
        </a:ln>
        <a:effectLst/>
      </c:spPr>
      <c:txPr>
        <a:bodyPr rot="0" spcFirstLastPara="1" vertOverflow="ellipsis" vert="horz" wrap="square" anchor="ctr" anchorCtr="1"/>
        <a:lstStyle/>
        <a:p>
          <a:pPr>
            <a:defRPr sz="24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3F64-D142-8167-CD3354B3B7AF}"/>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3F64-D142-8167-CD3354B3B7AF}"/>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Sheet1!$A$61:$A$62</c:f>
              <c:strCache>
                <c:ptCount val="2"/>
                <c:pt idx="0">
                  <c:v>Outside PA-Adjacent Village</c:v>
                </c:pt>
                <c:pt idx="1">
                  <c:v>PA-Adjacent Village</c:v>
                </c:pt>
              </c:strCache>
            </c:strRef>
          </c:cat>
          <c:val>
            <c:numRef>
              <c:f>Sheet1!$B$61:$B$62</c:f>
              <c:numCache>
                <c:formatCode>0.0%</c:formatCode>
                <c:ptCount val="2"/>
                <c:pt idx="0">
                  <c:v>0.623</c:v>
                </c:pt>
                <c:pt idx="1">
                  <c:v>0.377</c:v>
                </c:pt>
              </c:numCache>
            </c:numRef>
          </c:val>
          <c:extLst>
            <c:ext xmlns:c16="http://schemas.microsoft.com/office/drawing/2014/chart" uri="{C3380CC4-5D6E-409C-BE32-E72D297353CC}">
              <c16:uniqueId val="{00000004-3F64-D142-8167-CD3354B3B7AF}"/>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4760574765110901"/>
          <c:y val="0.477096929725983"/>
          <c:w val="0.300819804931791"/>
          <c:h val="0.41207643181410097"/>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600" b="1"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2000" b="1" i="0" u="none" strike="noStrike" kern="1200" baseline="0">
                <a:solidFill>
                  <a:schemeClr val="dk1">
                    <a:lumMod val="75000"/>
                    <a:lumOff val="25000"/>
                  </a:schemeClr>
                </a:solidFill>
                <a:latin typeface="+mn-lt"/>
                <a:ea typeface="+mn-ea"/>
                <a:cs typeface="+mn-cs"/>
              </a:defRPr>
            </a:pPr>
            <a:r>
              <a:rPr lang="en-US" sz="2000"/>
              <a:t>Employees</a:t>
            </a:r>
            <a:r>
              <a:rPr lang="en-US" sz="2000" baseline="0"/>
              <a:t> from Park-adjacent villages</a:t>
            </a:r>
            <a:endParaRPr lang="en-US" sz="2000"/>
          </a:p>
        </c:rich>
      </c:tx>
      <c:overlay val="0"/>
      <c:spPr>
        <a:noFill/>
        <a:ln>
          <a:noFill/>
        </a:ln>
        <a:effectLst/>
      </c:spPr>
      <c:txPr>
        <a:bodyPr rot="0" spcFirstLastPara="1" vertOverflow="ellipsis" vert="horz" wrap="square" anchor="ctr" anchorCtr="1"/>
        <a:lstStyle/>
        <a:p>
          <a:pPr algn="ctr">
            <a:defRPr sz="20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Sheet1!$A$61</c:f>
              <c:strCache>
                <c:ptCount val="1"/>
                <c:pt idx="0">
                  <c:v>Outside PA-Adjacent Village</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Sheet1!$B$59:$F$60</c:f>
              <c:strCache>
                <c:ptCount val="5"/>
                <c:pt idx="0">
                  <c:v>Overall</c:v>
                </c:pt>
                <c:pt idx="1">
                  <c:v>Casual</c:v>
                </c:pt>
                <c:pt idx="2">
                  <c:v>Lower level</c:v>
                </c:pt>
                <c:pt idx="3">
                  <c:v>Mid-management</c:v>
                </c:pt>
                <c:pt idx="4">
                  <c:v>Senior management</c:v>
                </c:pt>
              </c:strCache>
            </c:strRef>
          </c:cat>
          <c:val>
            <c:numRef>
              <c:f>Sheet1!$B$61:$F$61</c:f>
              <c:numCache>
                <c:formatCode>0.0%</c:formatCode>
                <c:ptCount val="5"/>
                <c:pt idx="0">
                  <c:v>0.623</c:v>
                </c:pt>
                <c:pt idx="1">
                  <c:v>0.44400000000000001</c:v>
                </c:pt>
                <c:pt idx="2">
                  <c:v>0.60599999999999998</c:v>
                </c:pt>
                <c:pt idx="3">
                  <c:v>0.57499999999999996</c:v>
                </c:pt>
                <c:pt idx="4">
                  <c:v>0.82599999999999996</c:v>
                </c:pt>
              </c:numCache>
            </c:numRef>
          </c:val>
          <c:extLst>
            <c:ext xmlns:c16="http://schemas.microsoft.com/office/drawing/2014/chart" uri="{C3380CC4-5D6E-409C-BE32-E72D297353CC}">
              <c16:uniqueId val="{00000000-85A8-7343-BBA1-887431856CF9}"/>
            </c:ext>
          </c:extLst>
        </c:ser>
        <c:ser>
          <c:idx val="1"/>
          <c:order val="1"/>
          <c:tx>
            <c:strRef>
              <c:f>Sheet1!$A$62</c:f>
              <c:strCache>
                <c:ptCount val="1"/>
                <c:pt idx="0">
                  <c:v>PA-Adjacent Village</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Sheet1!$B$59:$F$60</c:f>
              <c:strCache>
                <c:ptCount val="5"/>
                <c:pt idx="0">
                  <c:v>Overall</c:v>
                </c:pt>
                <c:pt idx="1">
                  <c:v>Casual</c:v>
                </c:pt>
                <c:pt idx="2">
                  <c:v>Lower level</c:v>
                </c:pt>
                <c:pt idx="3">
                  <c:v>Mid-management</c:v>
                </c:pt>
                <c:pt idx="4">
                  <c:v>Senior management</c:v>
                </c:pt>
              </c:strCache>
            </c:strRef>
          </c:cat>
          <c:val>
            <c:numRef>
              <c:f>Sheet1!$B$62:$F$62</c:f>
              <c:numCache>
                <c:formatCode>0.0%</c:formatCode>
                <c:ptCount val="5"/>
                <c:pt idx="0">
                  <c:v>0.377</c:v>
                </c:pt>
                <c:pt idx="1">
                  <c:v>0.55600000000000005</c:v>
                </c:pt>
                <c:pt idx="2">
                  <c:v>0.39400000000000002</c:v>
                </c:pt>
                <c:pt idx="3">
                  <c:v>0.42499999999999999</c:v>
                </c:pt>
                <c:pt idx="4">
                  <c:v>0.17399999999999999</c:v>
                </c:pt>
              </c:numCache>
            </c:numRef>
          </c:val>
          <c:extLst>
            <c:ext xmlns:c16="http://schemas.microsoft.com/office/drawing/2014/chart" uri="{C3380CC4-5D6E-409C-BE32-E72D297353CC}">
              <c16:uniqueId val="{00000001-85A8-7343-BBA1-887431856CF9}"/>
            </c:ext>
          </c:extLst>
        </c:ser>
        <c:dLbls>
          <c:dLblPos val="ctr"/>
          <c:showLegendKey val="0"/>
          <c:showVal val="1"/>
          <c:showCatName val="0"/>
          <c:showSerName val="0"/>
          <c:showPercent val="0"/>
          <c:showBubbleSize val="0"/>
        </c:dLbls>
        <c:gapWidth val="150"/>
        <c:overlap val="100"/>
        <c:axId val="1077733520"/>
        <c:axId val="1077736240"/>
      </c:barChart>
      <c:catAx>
        <c:axId val="107773352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200" b="1" i="0" u="none" strike="noStrike" kern="1200" cap="all" baseline="0">
                <a:solidFill>
                  <a:schemeClr val="dk1">
                    <a:lumMod val="75000"/>
                    <a:lumOff val="25000"/>
                  </a:schemeClr>
                </a:solidFill>
                <a:latin typeface="+mn-lt"/>
                <a:ea typeface="+mn-ea"/>
                <a:cs typeface="+mn-cs"/>
              </a:defRPr>
            </a:pPr>
            <a:endParaRPr lang="en-US"/>
          </a:p>
        </c:txPr>
        <c:crossAx val="1077736240"/>
        <c:crosses val="autoZero"/>
        <c:auto val="1"/>
        <c:lblAlgn val="ctr"/>
        <c:lblOffset val="100"/>
        <c:noMultiLvlLbl val="0"/>
      </c:catAx>
      <c:valAx>
        <c:axId val="1077736240"/>
        <c:scaling>
          <c:orientation val="minMax"/>
        </c:scaling>
        <c:delete val="1"/>
        <c:axPos val="l"/>
        <c:numFmt formatCode="0%" sourceLinked="0"/>
        <c:majorTickMark val="none"/>
        <c:minorTickMark val="none"/>
        <c:tickLblPos val="nextTo"/>
        <c:crossAx val="1077733520"/>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00">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655947-C47E-814A-879F-ED761B424148}"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en-GB"/>
        </a:p>
      </dgm:t>
    </dgm:pt>
    <dgm:pt modelId="{B4FA6257-201E-9649-BBB2-C6E7EAE61399}">
      <dgm:prSet phldrT="[Text]"/>
      <dgm:spPr/>
      <dgm:t>
        <a:bodyPr/>
        <a:lstStyle/>
        <a:p>
          <a:r>
            <a:rPr lang="en-GB" dirty="0">
              <a:latin typeface="Gill Sans MT" panose="020B0502020104020203" pitchFamily="34" charset="77"/>
            </a:rPr>
            <a:t>1. What is conflict?</a:t>
          </a:r>
        </a:p>
      </dgm:t>
    </dgm:pt>
    <dgm:pt modelId="{724D3FDA-2282-9646-9A1A-29B3BA3610E5}" type="parTrans" cxnId="{274ADDEC-3AA4-E846-8B20-6C0E976271DC}">
      <dgm:prSet/>
      <dgm:spPr/>
      <dgm:t>
        <a:bodyPr/>
        <a:lstStyle/>
        <a:p>
          <a:endParaRPr lang="en-GB"/>
        </a:p>
      </dgm:t>
    </dgm:pt>
    <dgm:pt modelId="{E2852E11-B1AB-594E-8A8B-94311FDBDA09}" type="sibTrans" cxnId="{274ADDEC-3AA4-E846-8B20-6C0E976271DC}">
      <dgm:prSet/>
      <dgm:spPr/>
      <dgm:t>
        <a:bodyPr/>
        <a:lstStyle/>
        <a:p>
          <a:endParaRPr lang="en-GB"/>
        </a:p>
      </dgm:t>
    </dgm:pt>
    <dgm:pt modelId="{2C399C08-19ED-F047-8B97-EAE5140B3EE4}">
      <dgm:prSet phldrT="[Text]"/>
      <dgm:spPr/>
      <dgm:t>
        <a:bodyPr/>
        <a:lstStyle/>
        <a:p>
          <a:pPr>
            <a:buSzPct val="71000"/>
            <a:buFont typeface="Arial" panose="020B0604020202020204" pitchFamily="34" charset="0"/>
            <a:buNone/>
          </a:pPr>
          <a:r>
            <a:rPr lang="en-US" i="1" dirty="0">
              <a:latin typeface="Gill Sans MT" panose="020B0502020104020203" pitchFamily="34" charset="0"/>
            </a:rPr>
            <a:t>Learning objective:  Think about what conflict is</a:t>
          </a:r>
          <a:endParaRPr lang="en-GB" dirty="0"/>
        </a:p>
      </dgm:t>
    </dgm:pt>
    <dgm:pt modelId="{D3EF2946-CA5D-0841-83A1-DBF75721413A}" type="parTrans" cxnId="{01D07BB7-7DD8-7744-89B3-5D8A87C92544}">
      <dgm:prSet/>
      <dgm:spPr/>
      <dgm:t>
        <a:bodyPr/>
        <a:lstStyle/>
        <a:p>
          <a:endParaRPr lang="en-GB"/>
        </a:p>
      </dgm:t>
    </dgm:pt>
    <dgm:pt modelId="{FE7ECB2D-649B-FC4D-9954-76BE62311884}" type="sibTrans" cxnId="{01D07BB7-7DD8-7744-89B3-5D8A87C92544}">
      <dgm:prSet/>
      <dgm:spPr/>
      <dgm:t>
        <a:bodyPr/>
        <a:lstStyle/>
        <a:p>
          <a:endParaRPr lang="en-GB"/>
        </a:p>
      </dgm:t>
    </dgm:pt>
    <dgm:pt modelId="{B1BC095A-8B31-B845-8D73-0FDE17BFAEDB}">
      <dgm:prSet phldrT="[Text]"/>
      <dgm:spPr/>
      <dgm:t>
        <a:bodyPr/>
        <a:lstStyle/>
        <a:p>
          <a:pPr>
            <a:buFont typeface="Arial" panose="020B0604020202020204" pitchFamily="34" charset="0"/>
            <a:buChar char="•"/>
          </a:pPr>
          <a:r>
            <a:rPr lang="en-GB" i="0" dirty="0">
              <a:latin typeface="Gill Sans MT" panose="020B0502020104020203" pitchFamily="34" charset="0"/>
            </a:rPr>
            <a:t>2. What causes conflict?</a:t>
          </a:r>
          <a:endParaRPr lang="en-GB" i="0" dirty="0"/>
        </a:p>
      </dgm:t>
    </dgm:pt>
    <dgm:pt modelId="{4B750586-33F0-084D-BFF9-6DAF52EE2446}" type="parTrans" cxnId="{63F573A1-06C2-8648-A5CC-6F6DFFADBF2B}">
      <dgm:prSet/>
      <dgm:spPr/>
      <dgm:t>
        <a:bodyPr/>
        <a:lstStyle/>
        <a:p>
          <a:endParaRPr lang="en-GB"/>
        </a:p>
      </dgm:t>
    </dgm:pt>
    <dgm:pt modelId="{F2649061-B49D-9E4B-B091-F5673345E93A}" type="sibTrans" cxnId="{63F573A1-06C2-8648-A5CC-6F6DFFADBF2B}">
      <dgm:prSet/>
      <dgm:spPr/>
      <dgm:t>
        <a:bodyPr/>
        <a:lstStyle/>
        <a:p>
          <a:endParaRPr lang="en-GB"/>
        </a:p>
      </dgm:t>
    </dgm:pt>
    <dgm:pt modelId="{E25FE525-F45D-BD44-B204-003F37B99887}">
      <dgm:prSet phldrT="[Text]"/>
      <dgm:spPr/>
      <dgm:t>
        <a:bodyPr/>
        <a:lstStyle/>
        <a:p>
          <a:pPr>
            <a:buFont typeface="Arial" panose="020B0604020202020204" pitchFamily="34" charset="0"/>
            <a:buNone/>
          </a:pPr>
          <a:r>
            <a:rPr lang="en-US" i="1" dirty="0">
              <a:latin typeface="Gill Sans MT" panose="020B0502020104020203" pitchFamily="34" charset="0"/>
            </a:rPr>
            <a:t>Learning objective: </a:t>
          </a:r>
          <a:r>
            <a:rPr lang="en-GB" i="1" dirty="0">
              <a:latin typeface="Gill Sans MT" panose="020B0502020104020203" pitchFamily="34" charset="0"/>
            </a:rPr>
            <a:t>Improve understanding of the common causes and types of conflicts in and around protected areas</a:t>
          </a:r>
          <a:endParaRPr lang="en-GB" dirty="0"/>
        </a:p>
      </dgm:t>
    </dgm:pt>
    <dgm:pt modelId="{D36C2F9A-B831-EE47-B93B-20244DF01F5E}" type="parTrans" cxnId="{FB8C4E8C-4E73-7340-93E6-5A2CED3F2257}">
      <dgm:prSet/>
      <dgm:spPr/>
      <dgm:t>
        <a:bodyPr/>
        <a:lstStyle/>
        <a:p>
          <a:endParaRPr lang="en-GB"/>
        </a:p>
      </dgm:t>
    </dgm:pt>
    <dgm:pt modelId="{EB66A72F-7D8D-0F44-8E7D-1020F1450E21}" type="sibTrans" cxnId="{FB8C4E8C-4E73-7340-93E6-5A2CED3F2257}">
      <dgm:prSet/>
      <dgm:spPr/>
      <dgm:t>
        <a:bodyPr/>
        <a:lstStyle/>
        <a:p>
          <a:endParaRPr lang="en-GB"/>
        </a:p>
      </dgm:t>
    </dgm:pt>
    <dgm:pt modelId="{2E6BC770-60B9-5248-B607-F2BF87BCBA2E}">
      <dgm:prSet phldrT="[Text]"/>
      <dgm:spPr/>
      <dgm:t>
        <a:bodyPr/>
        <a:lstStyle/>
        <a:p>
          <a:pPr>
            <a:buFont typeface="Arial" panose="020B0604020202020204" pitchFamily="34" charset="0"/>
            <a:buChar char="•"/>
          </a:pPr>
          <a:r>
            <a:rPr lang="en-US" i="0" dirty="0">
              <a:latin typeface="Gill Sans MT" panose="020B0502020104020203" pitchFamily="34" charset="0"/>
            </a:rPr>
            <a:t>3. Conflict analysis </a:t>
          </a:r>
          <a:endParaRPr lang="en-GB" i="0" dirty="0"/>
        </a:p>
      </dgm:t>
    </dgm:pt>
    <dgm:pt modelId="{BDDAC69D-FDBF-6E4E-BF54-F193FB16D847}" type="parTrans" cxnId="{282D080C-0064-5749-A0D5-FA97E3536906}">
      <dgm:prSet/>
      <dgm:spPr/>
      <dgm:t>
        <a:bodyPr/>
        <a:lstStyle/>
        <a:p>
          <a:endParaRPr lang="en-GB"/>
        </a:p>
      </dgm:t>
    </dgm:pt>
    <dgm:pt modelId="{F5782179-AF92-F34C-A9F8-993A05933B9D}" type="sibTrans" cxnId="{282D080C-0064-5749-A0D5-FA97E3536906}">
      <dgm:prSet/>
      <dgm:spPr/>
      <dgm:t>
        <a:bodyPr/>
        <a:lstStyle/>
        <a:p>
          <a:endParaRPr lang="en-GB"/>
        </a:p>
      </dgm:t>
    </dgm:pt>
    <dgm:pt modelId="{0DBAD1B1-F8F0-2B45-BA84-A964C9AA9FC8}">
      <dgm:prSet phldrT="[Text]"/>
      <dgm:spPr/>
      <dgm:t>
        <a:bodyPr/>
        <a:lstStyle/>
        <a:p>
          <a:pPr>
            <a:buFont typeface="Arial" panose="020B0604020202020204" pitchFamily="34" charset="0"/>
            <a:buNone/>
          </a:pPr>
          <a:r>
            <a:rPr lang="en-US" i="1" dirty="0">
              <a:latin typeface="Gill Sans MT" panose="020B0502020104020203" pitchFamily="34" charset="0"/>
            </a:rPr>
            <a:t>Learning objective: Gain a foundational knowledge of stakeholder analysis and representation, and common conflict analysis tools; and learn the basic steps of conflict management</a:t>
          </a:r>
          <a:endParaRPr lang="en-GB" dirty="0"/>
        </a:p>
      </dgm:t>
    </dgm:pt>
    <dgm:pt modelId="{906B0083-9D82-2B47-9971-61609CF81881}" type="parTrans" cxnId="{A4D8C0E2-F2C7-4842-92D4-F3C5BCB2F39C}">
      <dgm:prSet/>
      <dgm:spPr/>
      <dgm:t>
        <a:bodyPr/>
        <a:lstStyle/>
        <a:p>
          <a:endParaRPr lang="en-GB"/>
        </a:p>
      </dgm:t>
    </dgm:pt>
    <dgm:pt modelId="{0CCF8166-B182-1849-B008-A5AA06585C72}" type="sibTrans" cxnId="{A4D8C0E2-F2C7-4842-92D4-F3C5BCB2F39C}">
      <dgm:prSet/>
      <dgm:spPr/>
      <dgm:t>
        <a:bodyPr/>
        <a:lstStyle/>
        <a:p>
          <a:endParaRPr lang="en-GB"/>
        </a:p>
      </dgm:t>
    </dgm:pt>
    <dgm:pt modelId="{02716B51-EF88-1549-B069-20108EB573D9}" type="pres">
      <dgm:prSet presAssocID="{85655947-C47E-814A-879F-ED761B424148}" presName="linear" presStyleCnt="0">
        <dgm:presLayoutVars>
          <dgm:dir/>
          <dgm:animLvl val="lvl"/>
          <dgm:resizeHandles val="exact"/>
        </dgm:presLayoutVars>
      </dgm:prSet>
      <dgm:spPr/>
    </dgm:pt>
    <dgm:pt modelId="{00BE8CE2-EB2E-D64E-94A9-D15A287C01D5}" type="pres">
      <dgm:prSet presAssocID="{B4FA6257-201E-9649-BBB2-C6E7EAE61399}" presName="parentLin" presStyleCnt="0"/>
      <dgm:spPr/>
    </dgm:pt>
    <dgm:pt modelId="{2EAA612B-7D82-EF4E-9EE6-78E540F66E3A}" type="pres">
      <dgm:prSet presAssocID="{B4FA6257-201E-9649-BBB2-C6E7EAE61399}" presName="parentLeftMargin" presStyleLbl="node1" presStyleIdx="0" presStyleCnt="3"/>
      <dgm:spPr/>
    </dgm:pt>
    <dgm:pt modelId="{92FE0C06-ED1E-3141-A44D-8F4FD2843C99}" type="pres">
      <dgm:prSet presAssocID="{B4FA6257-201E-9649-BBB2-C6E7EAE61399}" presName="parentText" presStyleLbl="node1" presStyleIdx="0" presStyleCnt="3">
        <dgm:presLayoutVars>
          <dgm:chMax val="0"/>
          <dgm:bulletEnabled val="1"/>
        </dgm:presLayoutVars>
      </dgm:prSet>
      <dgm:spPr/>
    </dgm:pt>
    <dgm:pt modelId="{F4F8A6C8-0154-DD4E-911B-1DE2820FA2C2}" type="pres">
      <dgm:prSet presAssocID="{B4FA6257-201E-9649-BBB2-C6E7EAE61399}" presName="negativeSpace" presStyleCnt="0"/>
      <dgm:spPr/>
    </dgm:pt>
    <dgm:pt modelId="{30BB1462-84DC-3244-ABA8-A0E234A61550}" type="pres">
      <dgm:prSet presAssocID="{B4FA6257-201E-9649-BBB2-C6E7EAE61399}" presName="childText" presStyleLbl="conFgAcc1" presStyleIdx="0" presStyleCnt="3">
        <dgm:presLayoutVars>
          <dgm:bulletEnabled val="1"/>
        </dgm:presLayoutVars>
      </dgm:prSet>
      <dgm:spPr/>
    </dgm:pt>
    <dgm:pt modelId="{B6D390C1-62BA-BF4C-85D8-0A665F3F2E95}" type="pres">
      <dgm:prSet presAssocID="{E2852E11-B1AB-594E-8A8B-94311FDBDA09}" presName="spaceBetweenRectangles" presStyleCnt="0"/>
      <dgm:spPr/>
    </dgm:pt>
    <dgm:pt modelId="{BE4704CB-CC14-2D4A-B232-E50DA7CE80E3}" type="pres">
      <dgm:prSet presAssocID="{B1BC095A-8B31-B845-8D73-0FDE17BFAEDB}" presName="parentLin" presStyleCnt="0"/>
      <dgm:spPr/>
    </dgm:pt>
    <dgm:pt modelId="{BD0D2D08-233D-1242-A2B1-AB15536E664E}" type="pres">
      <dgm:prSet presAssocID="{B1BC095A-8B31-B845-8D73-0FDE17BFAEDB}" presName="parentLeftMargin" presStyleLbl="node1" presStyleIdx="0" presStyleCnt="3"/>
      <dgm:spPr/>
    </dgm:pt>
    <dgm:pt modelId="{0F46AB32-533B-9241-A9E1-46579D74EE24}" type="pres">
      <dgm:prSet presAssocID="{B1BC095A-8B31-B845-8D73-0FDE17BFAEDB}" presName="parentText" presStyleLbl="node1" presStyleIdx="1" presStyleCnt="3">
        <dgm:presLayoutVars>
          <dgm:chMax val="0"/>
          <dgm:bulletEnabled val="1"/>
        </dgm:presLayoutVars>
      </dgm:prSet>
      <dgm:spPr/>
    </dgm:pt>
    <dgm:pt modelId="{D6A4BC00-EC0F-BC44-93C1-6681FC9DE59C}" type="pres">
      <dgm:prSet presAssocID="{B1BC095A-8B31-B845-8D73-0FDE17BFAEDB}" presName="negativeSpace" presStyleCnt="0"/>
      <dgm:spPr/>
    </dgm:pt>
    <dgm:pt modelId="{6D9738B7-25D8-7D4D-A185-5D06486B8B26}" type="pres">
      <dgm:prSet presAssocID="{B1BC095A-8B31-B845-8D73-0FDE17BFAEDB}" presName="childText" presStyleLbl="conFgAcc1" presStyleIdx="1" presStyleCnt="3">
        <dgm:presLayoutVars>
          <dgm:bulletEnabled val="1"/>
        </dgm:presLayoutVars>
      </dgm:prSet>
      <dgm:spPr/>
    </dgm:pt>
    <dgm:pt modelId="{C97B253F-C812-2F49-BAF5-A08A852A32AD}" type="pres">
      <dgm:prSet presAssocID="{F2649061-B49D-9E4B-B091-F5673345E93A}" presName="spaceBetweenRectangles" presStyleCnt="0"/>
      <dgm:spPr/>
    </dgm:pt>
    <dgm:pt modelId="{DA85C9F7-B9F8-244A-AC07-CADEFF3C8642}" type="pres">
      <dgm:prSet presAssocID="{2E6BC770-60B9-5248-B607-F2BF87BCBA2E}" presName="parentLin" presStyleCnt="0"/>
      <dgm:spPr/>
    </dgm:pt>
    <dgm:pt modelId="{F1228581-38DA-4F41-A750-E48977B2D296}" type="pres">
      <dgm:prSet presAssocID="{2E6BC770-60B9-5248-B607-F2BF87BCBA2E}" presName="parentLeftMargin" presStyleLbl="node1" presStyleIdx="1" presStyleCnt="3"/>
      <dgm:spPr/>
    </dgm:pt>
    <dgm:pt modelId="{F700A760-288F-FD4C-B03D-414F659CCD2D}" type="pres">
      <dgm:prSet presAssocID="{2E6BC770-60B9-5248-B607-F2BF87BCBA2E}" presName="parentText" presStyleLbl="node1" presStyleIdx="2" presStyleCnt="3">
        <dgm:presLayoutVars>
          <dgm:chMax val="0"/>
          <dgm:bulletEnabled val="1"/>
        </dgm:presLayoutVars>
      </dgm:prSet>
      <dgm:spPr/>
    </dgm:pt>
    <dgm:pt modelId="{575C0744-6810-A240-8F58-EAD1C8F1446D}" type="pres">
      <dgm:prSet presAssocID="{2E6BC770-60B9-5248-B607-F2BF87BCBA2E}" presName="negativeSpace" presStyleCnt="0"/>
      <dgm:spPr/>
    </dgm:pt>
    <dgm:pt modelId="{67E63FB8-C5A2-E04F-814E-82D623EAAD8C}" type="pres">
      <dgm:prSet presAssocID="{2E6BC770-60B9-5248-B607-F2BF87BCBA2E}" presName="childText" presStyleLbl="conFgAcc1" presStyleIdx="2" presStyleCnt="3">
        <dgm:presLayoutVars>
          <dgm:bulletEnabled val="1"/>
        </dgm:presLayoutVars>
      </dgm:prSet>
      <dgm:spPr/>
    </dgm:pt>
  </dgm:ptLst>
  <dgm:cxnLst>
    <dgm:cxn modelId="{282D080C-0064-5749-A0D5-FA97E3536906}" srcId="{85655947-C47E-814A-879F-ED761B424148}" destId="{2E6BC770-60B9-5248-B607-F2BF87BCBA2E}" srcOrd="2" destOrd="0" parTransId="{BDDAC69D-FDBF-6E4E-BF54-F193FB16D847}" sibTransId="{F5782179-AF92-F34C-A9F8-993A05933B9D}"/>
    <dgm:cxn modelId="{FD3D470F-9415-9B46-8F71-C9CA214F1ADD}" type="presOf" srcId="{0DBAD1B1-F8F0-2B45-BA84-A964C9AA9FC8}" destId="{67E63FB8-C5A2-E04F-814E-82D623EAAD8C}" srcOrd="0" destOrd="0" presId="urn:microsoft.com/office/officeart/2005/8/layout/list1"/>
    <dgm:cxn modelId="{21875A0F-8863-7347-ACAD-B138C0E03D6D}" type="presOf" srcId="{B4FA6257-201E-9649-BBB2-C6E7EAE61399}" destId="{92FE0C06-ED1E-3141-A44D-8F4FD2843C99}" srcOrd="1" destOrd="0" presId="urn:microsoft.com/office/officeart/2005/8/layout/list1"/>
    <dgm:cxn modelId="{C2D93C17-D7DA-3144-8E27-F1759E9833F7}" type="presOf" srcId="{2C399C08-19ED-F047-8B97-EAE5140B3EE4}" destId="{30BB1462-84DC-3244-ABA8-A0E234A61550}" srcOrd="0" destOrd="0" presId="urn:microsoft.com/office/officeart/2005/8/layout/list1"/>
    <dgm:cxn modelId="{4AF1DA5E-546E-CF4F-BDAB-3F9EC7CF4842}" type="presOf" srcId="{85655947-C47E-814A-879F-ED761B424148}" destId="{02716B51-EF88-1549-B069-20108EB573D9}" srcOrd="0" destOrd="0" presId="urn:microsoft.com/office/officeart/2005/8/layout/list1"/>
    <dgm:cxn modelId="{AFC17881-07E2-DA45-923F-5AF7C8FDB56C}" type="presOf" srcId="{B1BC095A-8B31-B845-8D73-0FDE17BFAEDB}" destId="{0F46AB32-533B-9241-A9E1-46579D74EE24}" srcOrd="1" destOrd="0" presId="urn:microsoft.com/office/officeart/2005/8/layout/list1"/>
    <dgm:cxn modelId="{FB8C4E8C-4E73-7340-93E6-5A2CED3F2257}" srcId="{B1BC095A-8B31-B845-8D73-0FDE17BFAEDB}" destId="{E25FE525-F45D-BD44-B204-003F37B99887}" srcOrd="0" destOrd="0" parTransId="{D36C2F9A-B831-EE47-B93B-20244DF01F5E}" sibTransId="{EB66A72F-7D8D-0F44-8E7D-1020F1450E21}"/>
    <dgm:cxn modelId="{2DEBAC8C-1526-7943-A859-69F0C6F389C0}" type="presOf" srcId="{B1BC095A-8B31-B845-8D73-0FDE17BFAEDB}" destId="{BD0D2D08-233D-1242-A2B1-AB15536E664E}" srcOrd="0" destOrd="0" presId="urn:microsoft.com/office/officeart/2005/8/layout/list1"/>
    <dgm:cxn modelId="{63F573A1-06C2-8648-A5CC-6F6DFFADBF2B}" srcId="{85655947-C47E-814A-879F-ED761B424148}" destId="{B1BC095A-8B31-B845-8D73-0FDE17BFAEDB}" srcOrd="1" destOrd="0" parTransId="{4B750586-33F0-084D-BFF9-6DAF52EE2446}" sibTransId="{F2649061-B49D-9E4B-B091-F5673345E93A}"/>
    <dgm:cxn modelId="{01D07BB7-7DD8-7744-89B3-5D8A87C92544}" srcId="{B4FA6257-201E-9649-BBB2-C6E7EAE61399}" destId="{2C399C08-19ED-F047-8B97-EAE5140B3EE4}" srcOrd="0" destOrd="0" parTransId="{D3EF2946-CA5D-0841-83A1-DBF75721413A}" sibTransId="{FE7ECB2D-649B-FC4D-9954-76BE62311884}"/>
    <dgm:cxn modelId="{C3D20AC5-2DA8-B34D-9243-A6113C2373ED}" type="presOf" srcId="{B4FA6257-201E-9649-BBB2-C6E7EAE61399}" destId="{2EAA612B-7D82-EF4E-9EE6-78E540F66E3A}" srcOrd="0" destOrd="0" presId="urn:microsoft.com/office/officeart/2005/8/layout/list1"/>
    <dgm:cxn modelId="{C674D9C5-D1DC-5A46-8B84-8AF10BD63D5C}" type="presOf" srcId="{E25FE525-F45D-BD44-B204-003F37B99887}" destId="{6D9738B7-25D8-7D4D-A185-5D06486B8B26}" srcOrd="0" destOrd="0" presId="urn:microsoft.com/office/officeart/2005/8/layout/list1"/>
    <dgm:cxn modelId="{FC48CFCC-AC95-D947-BC4D-90CA25C6B4EE}" type="presOf" srcId="{2E6BC770-60B9-5248-B607-F2BF87BCBA2E}" destId="{F1228581-38DA-4F41-A750-E48977B2D296}" srcOrd="0" destOrd="0" presId="urn:microsoft.com/office/officeart/2005/8/layout/list1"/>
    <dgm:cxn modelId="{F1BC90E1-181E-9748-8575-7819D7448747}" type="presOf" srcId="{2E6BC770-60B9-5248-B607-F2BF87BCBA2E}" destId="{F700A760-288F-FD4C-B03D-414F659CCD2D}" srcOrd="1" destOrd="0" presId="urn:microsoft.com/office/officeart/2005/8/layout/list1"/>
    <dgm:cxn modelId="{A4D8C0E2-F2C7-4842-92D4-F3C5BCB2F39C}" srcId="{2E6BC770-60B9-5248-B607-F2BF87BCBA2E}" destId="{0DBAD1B1-F8F0-2B45-BA84-A964C9AA9FC8}" srcOrd="0" destOrd="0" parTransId="{906B0083-9D82-2B47-9971-61609CF81881}" sibTransId="{0CCF8166-B182-1849-B008-A5AA06585C72}"/>
    <dgm:cxn modelId="{274ADDEC-3AA4-E846-8B20-6C0E976271DC}" srcId="{85655947-C47E-814A-879F-ED761B424148}" destId="{B4FA6257-201E-9649-BBB2-C6E7EAE61399}" srcOrd="0" destOrd="0" parTransId="{724D3FDA-2282-9646-9A1A-29B3BA3610E5}" sibTransId="{E2852E11-B1AB-594E-8A8B-94311FDBDA09}"/>
    <dgm:cxn modelId="{96808A96-ABA6-8249-A098-09AE05A51C75}" type="presParOf" srcId="{02716B51-EF88-1549-B069-20108EB573D9}" destId="{00BE8CE2-EB2E-D64E-94A9-D15A287C01D5}" srcOrd="0" destOrd="0" presId="urn:microsoft.com/office/officeart/2005/8/layout/list1"/>
    <dgm:cxn modelId="{4E7221D0-06F7-D542-A3A8-B97D3C520A9A}" type="presParOf" srcId="{00BE8CE2-EB2E-D64E-94A9-D15A287C01D5}" destId="{2EAA612B-7D82-EF4E-9EE6-78E540F66E3A}" srcOrd="0" destOrd="0" presId="urn:microsoft.com/office/officeart/2005/8/layout/list1"/>
    <dgm:cxn modelId="{7E8A1EF3-162C-4F4D-B72D-B393299E2904}" type="presParOf" srcId="{00BE8CE2-EB2E-D64E-94A9-D15A287C01D5}" destId="{92FE0C06-ED1E-3141-A44D-8F4FD2843C99}" srcOrd="1" destOrd="0" presId="urn:microsoft.com/office/officeart/2005/8/layout/list1"/>
    <dgm:cxn modelId="{1C15854B-D808-4F4D-B7FA-F39AEC53C1DC}" type="presParOf" srcId="{02716B51-EF88-1549-B069-20108EB573D9}" destId="{F4F8A6C8-0154-DD4E-911B-1DE2820FA2C2}" srcOrd="1" destOrd="0" presId="urn:microsoft.com/office/officeart/2005/8/layout/list1"/>
    <dgm:cxn modelId="{655C08A9-5F0F-874E-AAF8-2F2A6561E0D6}" type="presParOf" srcId="{02716B51-EF88-1549-B069-20108EB573D9}" destId="{30BB1462-84DC-3244-ABA8-A0E234A61550}" srcOrd="2" destOrd="0" presId="urn:microsoft.com/office/officeart/2005/8/layout/list1"/>
    <dgm:cxn modelId="{B8769629-1A56-734E-A708-E02DA3851754}" type="presParOf" srcId="{02716B51-EF88-1549-B069-20108EB573D9}" destId="{B6D390C1-62BA-BF4C-85D8-0A665F3F2E95}" srcOrd="3" destOrd="0" presId="urn:microsoft.com/office/officeart/2005/8/layout/list1"/>
    <dgm:cxn modelId="{1C51FEF2-E404-9344-81C9-C3E0A6237C8C}" type="presParOf" srcId="{02716B51-EF88-1549-B069-20108EB573D9}" destId="{BE4704CB-CC14-2D4A-B232-E50DA7CE80E3}" srcOrd="4" destOrd="0" presId="urn:microsoft.com/office/officeart/2005/8/layout/list1"/>
    <dgm:cxn modelId="{F33C0AA5-CFDD-FC48-AF39-E64C3528597C}" type="presParOf" srcId="{BE4704CB-CC14-2D4A-B232-E50DA7CE80E3}" destId="{BD0D2D08-233D-1242-A2B1-AB15536E664E}" srcOrd="0" destOrd="0" presId="urn:microsoft.com/office/officeart/2005/8/layout/list1"/>
    <dgm:cxn modelId="{4C848C99-6615-9C45-BBDF-42345F49B2FE}" type="presParOf" srcId="{BE4704CB-CC14-2D4A-B232-E50DA7CE80E3}" destId="{0F46AB32-533B-9241-A9E1-46579D74EE24}" srcOrd="1" destOrd="0" presId="urn:microsoft.com/office/officeart/2005/8/layout/list1"/>
    <dgm:cxn modelId="{4EA25A22-1397-E740-945D-DEBDE889B6A8}" type="presParOf" srcId="{02716B51-EF88-1549-B069-20108EB573D9}" destId="{D6A4BC00-EC0F-BC44-93C1-6681FC9DE59C}" srcOrd="5" destOrd="0" presId="urn:microsoft.com/office/officeart/2005/8/layout/list1"/>
    <dgm:cxn modelId="{A096427A-86EE-444A-89F4-A6833412D247}" type="presParOf" srcId="{02716B51-EF88-1549-B069-20108EB573D9}" destId="{6D9738B7-25D8-7D4D-A185-5D06486B8B26}" srcOrd="6" destOrd="0" presId="urn:microsoft.com/office/officeart/2005/8/layout/list1"/>
    <dgm:cxn modelId="{90AC6B50-90DF-7049-8609-7F4E324CCBF1}" type="presParOf" srcId="{02716B51-EF88-1549-B069-20108EB573D9}" destId="{C97B253F-C812-2F49-BAF5-A08A852A32AD}" srcOrd="7" destOrd="0" presId="urn:microsoft.com/office/officeart/2005/8/layout/list1"/>
    <dgm:cxn modelId="{2C3133E2-5A65-D14F-9857-7A5960675BDD}" type="presParOf" srcId="{02716B51-EF88-1549-B069-20108EB573D9}" destId="{DA85C9F7-B9F8-244A-AC07-CADEFF3C8642}" srcOrd="8" destOrd="0" presId="urn:microsoft.com/office/officeart/2005/8/layout/list1"/>
    <dgm:cxn modelId="{4A9B42A2-A353-9D46-9BE1-71C2A6FAC69E}" type="presParOf" srcId="{DA85C9F7-B9F8-244A-AC07-CADEFF3C8642}" destId="{F1228581-38DA-4F41-A750-E48977B2D296}" srcOrd="0" destOrd="0" presId="urn:microsoft.com/office/officeart/2005/8/layout/list1"/>
    <dgm:cxn modelId="{13941E64-23D8-2247-803E-FDAD3D23AD3B}" type="presParOf" srcId="{DA85C9F7-B9F8-244A-AC07-CADEFF3C8642}" destId="{F700A760-288F-FD4C-B03D-414F659CCD2D}" srcOrd="1" destOrd="0" presId="urn:microsoft.com/office/officeart/2005/8/layout/list1"/>
    <dgm:cxn modelId="{38620BA7-6E33-6845-9426-309B302804E4}" type="presParOf" srcId="{02716B51-EF88-1549-B069-20108EB573D9}" destId="{575C0744-6810-A240-8F58-EAD1C8F1446D}" srcOrd="9" destOrd="0" presId="urn:microsoft.com/office/officeart/2005/8/layout/list1"/>
    <dgm:cxn modelId="{06B47271-FDB7-AC4E-8D5F-04C0566A552D}" type="presParOf" srcId="{02716B51-EF88-1549-B069-20108EB573D9}" destId="{67E63FB8-C5A2-E04F-814E-82D623EAAD8C}"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BB1462-84DC-3244-ABA8-A0E234A61550}">
      <dsp:nvSpPr>
        <dsp:cNvPr id="0" name=""/>
        <dsp:cNvSpPr/>
      </dsp:nvSpPr>
      <dsp:spPr>
        <a:xfrm>
          <a:off x="0" y="438720"/>
          <a:ext cx="9915789" cy="959962"/>
        </a:xfrm>
        <a:prstGeom prst="rect">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9575" tIns="479044" rIns="769575" bIns="163576" numCol="1" spcCol="1270" anchor="t" anchorCtr="0">
          <a:noAutofit/>
        </a:bodyPr>
        <a:lstStyle/>
        <a:p>
          <a:pPr marL="228600" lvl="1" indent="-228600" algn="l" defTabSz="1022350">
            <a:lnSpc>
              <a:spcPct val="90000"/>
            </a:lnSpc>
            <a:spcBef>
              <a:spcPct val="0"/>
            </a:spcBef>
            <a:spcAft>
              <a:spcPct val="15000"/>
            </a:spcAft>
            <a:buSzPct val="71000"/>
            <a:buFont typeface="Arial" panose="020B0604020202020204" pitchFamily="34" charset="0"/>
            <a:buNone/>
          </a:pPr>
          <a:r>
            <a:rPr lang="en-US" sz="2300" i="1" kern="1200" dirty="0">
              <a:latin typeface="Gill Sans MT" panose="020B0502020104020203" pitchFamily="34" charset="0"/>
            </a:rPr>
            <a:t>Learning objective:  Think about what conflict is</a:t>
          </a:r>
          <a:endParaRPr lang="en-GB" sz="2300" kern="1200" dirty="0"/>
        </a:p>
      </dsp:txBody>
      <dsp:txXfrm>
        <a:off x="0" y="438720"/>
        <a:ext cx="9915789" cy="959962"/>
      </dsp:txXfrm>
    </dsp:sp>
    <dsp:sp modelId="{92FE0C06-ED1E-3141-A44D-8F4FD2843C99}">
      <dsp:nvSpPr>
        <dsp:cNvPr id="0" name=""/>
        <dsp:cNvSpPr/>
      </dsp:nvSpPr>
      <dsp:spPr>
        <a:xfrm>
          <a:off x="495789" y="99240"/>
          <a:ext cx="6941052" cy="678960"/>
        </a:xfrm>
        <a:prstGeom prst="round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2355" tIns="0" rIns="262355" bIns="0" numCol="1" spcCol="1270" anchor="ctr" anchorCtr="0">
          <a:noAutofit/>
        </a:bodyPr>
        <a:lstStyle/>
        <a:p>
          <a:pPr marL="0" lvl="0" indent="0" algn="l" defTabSz="1022350">
            <a:lnSpc>
              <a:spcPct val="90000"/>
            </a:lnSpc>
            <a:spcBef>
              <a:spcPct val="0"/>
            </a:spcBef>
            <a:spcAft>
              <a:spcPct val="35000"/>
            </a:spcAft>
            <a:buNone/>
          </a:pPr>
          <a:r>
            <a:rPr lang="en-GB" sz="2300" kern="1200" dirty="0">
              <a:latin typeface="Gill Sans MT" panose="020B0502020104020203" pitchFamily="34" charset="77"/>
            </a:rPr>
            <a:t>1. What is conflict?</a:t>
          </a:r>
        </a:p>
      </dsp:txBody>
      <dsp:txXfrm>
        <a:off x="528933" y="132384"/>
        <a:ext cx="6874764" cy="612672"/>
      </dsp:txXfrm>
    </dsp:sp>
    <dsp:sp modelId="{6D9738B7-25D8-7D4D-A185-5D06486B8B26}">
      <dsp:nvSpPr>
        <dsp:cNvPr id="0" name=""/>
        <dsp:cNvSpPr/>
      </dsp:nvSpPr>
      <dsp:spPr>
        <a:xfrm>
          <a:off x="0" y="1862363"/>
          <a:ext cx="9915789" cy="1267875"/>
        </a:xfrm>
        <a:prstGeom prst="rect">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9575" tIns="479044" rIns="769575" bIns="163576" numCol="1" spcCol="1270" anchor="t" anchorCtr="0">
          <a:noAutofit/>
        </a:bodyPr>
        <a:lstStyle/>
        <a:p>
          <a:pPr marL="228600" lvl="1" indent="-228600" algn="l" defTabSz="1022350">
            <a:lnSpc>
              <a:spcPct val="90000"/>
            </a:lnSpc>
            <a:spcBef>
              <a:spcPct val="0"/>
            </a:spcBef>
            <a:spcAft>
              <a:spcPct val="15000"/>
            </a:spcAft>
            <a:buFont typeface="Arial" panose="020B0604020202020204" pitchFamily="34" charset="0"/>
            <a:buNone/>
          </a:pPr>
          <a:r>
            <a:rPr lang="en-US" sz="2300" i="1" kern="1200" dirty="0">
              <a:latin typeface="Gill Sans MT" panose="020B0502020104020203" pitchFamily="34" charset="0"/>
            </a:rPr>
            <a:t>Learning objective: </a:t>
          </a:r>
          <a:r>
            <a:rPr lang="en-GB" sz="2300" i="1" kern="1200" dirty="0">
              <a:latin typeface="Gill Sans MT" panose="020B0502020104020203" pitchFamily="34" charset="0"/>
            </a:rPr>
            <a:t>Improve understanding of the common causes and types of conflicts in and around protected areas</a:t>
          </a:r>
          <a:endParaRPr lang="en-GB" sz="2300" kern="1200" dirty="0"/>
        </a:p>
      </dsp:txBody>
      <dsp:txXfrm>
        <a:off x="0" y="1862363"/>
        <a:ext cx="9915789" cy="1267875"/>
      </dsp:txXfrm>
    </dsp:sp>
    <dsp:sp modelId="{0F46AB32-533B-9241-A9E1-46579D74EE24}">
      <dsp:nvSpPr>
        <dsp:cNvPr id="0" name=""/>
        <dsp:cNvSpPr/>
      </dsp:nvSpPr>
      <dsp:spPr>
        <a:xfrm>
          <a:off x="495789" y="1522883"/>
          <a:ext cx="6941052" cy="678960"/>
        </a:xfrm>
        <a:prstGeom prst="round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2355" tIns="0" rIns="262355" bIns="0" numCol="1" spcCol="1270" anchor="ctr" anchorCtr="0">
          <a:noAutofit/>
        </a:bodyPr>
        <a:lstStyle/>
        <a:p>
          <a:pPr marL="0" lvl="0" indent="0" algn="l" defTabSz="1022350">
            <a:lnSpc>
              <a:spcPct val="90000"/>
            </a:lnSpc>
            <a:spcBef>
              <a:spcPct val="0"/>
            </a:spcBef>
            <a:spcAft>
              <a:spcPct val="35000"/>
            </a:spcAft>
            <a:buFont typeface="Arial" panose="020B0604020202020204" pitchFamily="34" charset="0"/>
            <a:buNone/>
          </a:pPr>
          <a:r>
            <a:rPr lang="en-GB" sz="2300" i="0" kern="1200" dirty="0">
              <a:latin typeface="Gill Sans MT" panose="020B0502020104020203" pitchFamily="34" charset="0"/>
            </a:rPr>
            <a:t>2. What causes conflict?</a:t>
          </a:r>
          <a:endParaRPr lang="en-GB" sz="2300" i="0" kern="1200" dirty="0"/>
        </a:p>
      </dsp:txBody>
      <dsp:txXfrm>
        <a:off x="528933" y="1556027"/>
        <a:ext cx="6874764" cy="612672"/>
      </dsp:txXfrm>
    </dsp:sp>
    <dsp:sp modelId="{67E63FB8-C5A2-E04F-814E-82D623EAAD8C}">
      <dsp:nvSpPr>
        <dsp:cNvPr id="0" name=""/>
        <dsp:cNvSpPr/>
      </dsp:nvSpPr>
      <dsp:spPr>
        <a:xfrm>
          <a:off x="0" y="3593918"/>
          <a:ext cx="9915789" cy="1557674"/>
        </a:xfrm>
        <a:prstGeom prst="rect">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9575" tIns="479044" rIns="769575" bIns="163576" numCol="1" spcCol="1270" anchor="t" anchorCtr="0">
          <a:noAutofit/>
        </a:bodyPr>
        <a:lstStyle/>
        <a:p>
          <a:pPr marL="228600" lvl="1" indent="-228600" algn="l" defTabSz="1022350">
            <a:lnSpc>
              <a:spcPct val="90000"/>
            </a:lnSpc>
            <a:spcBef>
              <a:spcPct val="0"/>
            </a:spcBef>
            <a:spcAft>
              <a:spcPct val="15000"/>
            </a:spcAft>
            <a:buFont typeface="Arial" panose="020B0604020202020204" pitchFamily="34" charset="0"/>
            <a:buNone/>
          </a:pPr>
          <a:r>
            <a:rPr lang="en-US" sz="2300" i="1" kern="1200" dirty="0">
              <a:latin typeface="Gill Sans MT" panose="020B0502020104020203" pitchFamily="34" charset="0"/>
            </a:rPr>
            <a:t>Learning objective: Gain a foundational knowledge of stakeholder analysis and representation, and common conflict analysis tools; and learn the basic steps of conflict management</a:t>
          </a:r>
          <a:endParaRPr lang="en-GB" sz="2300" kern="1200" dirty="0"/>
        </a:p>
      </dsp:txBody>
      <dsp:txXfrm>
        <a:off x="0" y="3593918"/>
        <a:ext cx="9915789" cy="1557674"/>
      </dsp:txXfrm>
    </dsp:sp>
    <dsp:sp modelId="{F700A760-288F-FD4C-B03D-414F659CCD2D}">
      <dsp:nvSpPr>
        <dsp:cNvPr id="0" name=""/>
        <dsp:cNvSpPr/>
      </dsp:nvSpPr>
      <dsp:spPr>
        <a:xfrm>
          <a:off x="495789" y="3254438"/>
          <a:ext cx="6941052" cy="678960"/>
        </a:xfrm>
        <a:prstGeom prst="round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2355" tIns="0" rIns="262355" bIns="0" numCol="1" spcCol="1270" anchor="ctr" anchorCtr="0">
          <a:noAutofit/>
        </a:bodyPr>
        <a:lstStyle/>
        <a:p>
          <a:pPr marL="0" lvl="0" indent="0" algn="l" defTabSz="1022350">
            <a:lnSpc>
              <a:spcPct val="90000"/>
            </a:lnSpc>
            <a:spcBef>
              <a:spcPct val="0"/>
            </a:spcBef>
            <a:spcAft>
              <a:spcPct val="35000"/>
            </a:spcAft>
            <a:buFont typeface="Arial" panose="020B0604020202020204" pitchFamily="34" charset="0"/>
            <a:buNone/>
          </a:pPr>
          <a:r>
            <a:rPr lang="en-US" sz="2300" i="0" kern="1200" dirty="0">
              <a:latin typeface="Gill Sans MT" panose="020B0502020104020203" pitchFamily="34" charset="0"/>
            </a:rPr>
            <a:t>3. Conflict analysis </a:t>
          </a:r>
          <a:endParaRPr lang="en-GB" sz="2300" i="0" kern="1200" dirty="0"/>
        </a:p>
      </dsp:txBody>
      <dsp:txXfrm>
        <a:off x="528933" y="3287582"/>
        <a:ext cx="6874764" cy="61267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35D6E0D9-E3FD-4C22-AADD-882102678D40}" type="datetimeFigureOut">
              <a:rPr lang="en-GB" smtClean="0"/>
              <a:t>27/01/2023</a:t>
            </a:fld>
            <a:endParaRPr lang="en-GB"/>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85D96F20-3C14-47DD-88AA-477478B922AE}" type="slidenum">
              <a:rPr lang="en-GB" smtClean="0"/>
              <a:t>‹#›</a:t>
            </a:fld>
            <a:endParaRPr lang="en-GB"/>
          </a:p>
        </p:txBody>
      </p:sp>
    </p:spTree>
    <p:extLst>
      <p:ext uri="{BB962C8B-B14F-4D97-AF65-F5344CB8AC3E}">
        <p14:creationId xmlns:p14="http://schemas.microsoft.com/office/powerpoint/2010/main" val="2825884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9F6531-0F45-473D-98A2-0AD7B0B43E1D}" type="slidenum">
              <a:rPr lang="en-GB" smtClean="0"/>
              <a:t>2</a:t>
            </a:fld>
            <a:endParaRPr lang="en-GB"/>
          </a:p>
        </p:txBody>
      </p:sp>
    </p:spTree>
    <p:extLst>
      <p:ext uri="{BB962C8B-B14F-4D97-AF65-F5344CB8AC3E}">
        <p14:creationId xmlns:p14="http://schemas.microsoft.com/office/powerpoint/2010/main" val="2258345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6F20-3C14-47DD-88AA-477478B922AE}" type="slidenum">
              <a:rPr lang="en-GB" smtClean="0"/>
              <a:t>13</a:t>
            </a:fld>
            <a:endParaRPr lang="en-GB"/>
          </a:p>
        </p:txBody>
      </p:sp>
    </p:spTree>
    <p:extLst>
      <p:ext uri="{BB962C8B-B14F-4D97-AF65-F5344CB8AC3E}">
        <p14:creationId xmlns:p14="http://schemas.microsoft.com/office/powerpoint/2010/main" val="2673700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5D96F20-3C14-47DD-88AA-477478B922AE}" type="slidenum">
              <a:rPr lang="en-GB" smtClean="0"/>
              <a:t>14</a:t>
            </a:fld>
            <a:endParaRPr lang="en-GB" dirty="0"/>
          </a:p>
        </p:txBody>
      </p:sp>
    </p:spTree>
    <p:extLst>
      <p:ext uri="{BB962C8B-B14F-4D97-AF65-F5344CB8AC3E}">
        <p14:creationId xmlns:p14="http://schemas.microsoft.com/office/powerpoint/2010/main" val="3441798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5D96F20-3C14-47DD-88AA-477478B922AE}" type="slidenum">
              <a:rPr lang="en-GB" smtClean="0"/>
              <a:t>15</a:t>
            </a:fld>
            <a:endParaRPr lang="en-GB" dirty="0"/>
          </a:p>
        </p:txBody>
      </p:sp>
    </p:spTree>
    <p:extLst>
      <p:ext uri="{BB962C8B-B14F-4D97-AF65-F5344CB8AC3E}">
        <p14:creationId xmlns:p14="http://schemas.microsoft.com/office/powerpoint/2010/main" val="8630511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5D96F20-3C14-47DD-88AA-477478B922AE}" type="slidenum">
              <a:rPr lang="en-GB" smtClean="0"/>
              <a:t>16</a:t>
            </a:fld>
            <a:endParaRPr lang="en-GB" dirty="0"/>
          </a:p>
        </p:txBody>
      </p:sp>
    </p:spTree>
    <p:extLst>
      <p:ext uri="{BB962C8B-B14F-4D97-AF65-F5344CB8AC3E}">
        <p14:creationId xmlns:p14="http://schemas.microsoft.com/office/powerpoint/2010/main" val="9692625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D96F20-3C14-47DD-88AA-477478B922AE}" type="slidenum">
              <a:rPr lang="en-GB" smtClean="0"/>
              <a:t>17</a:t>
            </a:fld>
            <a:endParaRPr lang="en-GB"/>
          </a:p>
        </p:txBody>
      </p:sp>
    </p:spTree>
    <p:extLst>
      <p:ext uri="{BB962C8B-B14F-4D97-AF65-F5344CB8AC3E}">
        <p14:creationId xmlns:p14="http://schemas.microsoft.com/office/powerpoint/2010/main" val="15255445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A6C04352-ADD3-4349-A3FB-6C968E1DE656}" type="slidenum">
              <a:rPr lang="en-GB" smtClean="0"/>
              <a:t>20</a:t>
            </a:fld>
            <a:endParaRPr lang="en-GB"/>
          </a:p>
        </p:txBody>
      </p:sp>
    </p:spTree>
    <p:extLst>
      <p:ext uri="{BB962C8B-B14F-4D97-AF65-F5344CB8AC3E}">
        <p14:creationId xmlns:p14="http://schemas.microsoft.com/office/powerpoint/2010/main" val="28671057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A6C04352-ADD3-4349-A3FB-6C968E1DE656}" type="slidenum">
              <a:rPr lang="en-GB" smtClean="0"/>
              <a:t>21</a:t>
            </a:fld>
            <a:endParaRPr lang="en-GB"/>
          </a:p>
        </p:txBody>
      </p:sp>
    </p:spTree>
    <p:extLst>
      <p:ext uri="{BB962C8B-B14F-4D97-AF65-F5344CB8AC3E}">
        <p14:creationId xmlns:p14="http://schemas.microsoft.com/office/powerpoint/2010/main" val="42536883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p:txBody>
      </p:sp>
      <p:sp>
        <p:nvSpPr>
          <p:cNvPr id="4" name="Slide Number Placeholder 3"/>
          <p:cNvSpPr>
            <a:spLocks noGrp="1"/>
          </p:cNvSpPr>
          <p:nvPr>
            <p:ph type="sldNum" sz="quarter" idx="10"/>
          </p:nvPr>
        </p:nvSpPr>
        <p:spPr/>
        <p:txBody>
          <a:bodyPr/>
          <a:lstStyle/>
          <a:p>
            <a:fld id="{85D96F20-3C14-47DD-88AA-477478B922AE}" type="slidenum">
              <a:rPr lang="en-GB" smtClean="0"/>
              <a:t>22</a:t>
            </a:fld>
            <a:endParaRPr lang="en-GB"/>
          </a:p>
        </p:txBody>
      </p:sp>
    </p:spTree>
    <p:extLst>
      <p:ext uri="{BB962C8B-B14F-4D97-AF65-F5344CB8AC3E}">
        <p14:creationId xmlns:p14="http://schemas.microsoft.com/office/powerpoint/2010/main" val="24951085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5D96F20-3C14-47DD-88AA-477478B922AE}" type="slidenum">
              <a:rPr lang="en-GB" smtClean="0"/>
              <a:t>23</a:t>
            </a:fld>
            <a:endParaRPr lang="en-GB"/>
          </a:p>
        </p:txBody>
      </p:sp>
    </p:spTree>
    <p:extLst>
      <p:ext uri="{BB962C8B-B14F-4D97-AF65-F5344CB8AC3E}">
        <p14:creationId xmlns:p14="http://schemas.microsoft.com/office/powerpoint/2010/main" val="37458519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D96F20-3C14-47DD-88AA-477478B922AE}" type="slidenum">
              <a:rPr lang="en-GB" smtClean="0"/>
              <a:t>24</a:t>
            </a:fld>
            <a:endParaRPr lang="en-GB"/>
          </a:p>
        </p:txBody>
      </p:sp>
    </p:spTree>
    <p:extLst>
      <p:ext uri="{BB962C8B-B14F-4D97-AF65-F5344CB8AC3E}">
        <p14:creationId xmlns:p14="http://schemas.microsoft.com/office/powerpoint/2010/main" val="1122647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6C04352-ADD3-4349-A3FB-6C968E1DE656}" type="slidenum">
              <a:rPr lang="en-GB" smtClean="0"/>
              <a:t>4</a:t>
            </a:fld>
            <a:endParaRPr lang="en-GB" dirty="0"/>
          </a:p>
        </p:txBody>
      </p:sp>
    </p:spTree>
    <p:extLst>
      <p:ext uri="{BB962C8B-B14F-4D97-AF65-F5344CB8AC3E}">
        <p14:creationId xmlns:p14="http://schemas.microsoft.com/office/powerpoint/2010/main" val="4075570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D96F20-3C14-47DD-88AA-477478B922AE}" type="slidenum">
              <a:rPr lang="en-GB" smtClean="0"/>
              <a:t>25</a:t>
            </a:fld>
            <a:endParaRPr lang="en-GB"/>
          </a:p>
        </p:txBody>
      </p:sp>
    </p:spTree>
    <p:extLst>
      <p:ext uri="{BB962C8B-B14F-4D97-AF65-F5344CB8AC3E}">
        <p14:creationId xmlns:p14="http://schemas.microsoft.com/office/powerpoint/2010/main" val="15420074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D96F20-3C14-47DD-88AA-477478B922AE}" type="slidenum">
              <a:rPr lang="en-GB" smtClean="0"/>
              <a:t>26</a:t>
            </a:fld>
            <a:endParaRPr lang="en-GB"/>
          </a:p>
        </p:txBody>
      </p:sp>
    </p:spTree>
    <p:extLst>
      <p:ext uri="{BB962C8B-B14F-4D97-AF65-F5344CB8AC3E}">
        <p14:creationId xmlns:p14="http://schemas.microsoft.com/office/powerpoint/2010/main" val="10471733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D96F20-3C14-47DD-88AA-477478B922AE}" type="slidenum">
              <a:rPr lang="en-GB" smtClean="0"/>
              <a:t>28</a:t>
            </a:fld>
            <a:endParaRPr lang="en-GB"/>
          </a:p>
        </p:txBody>
      </p:sp>
    </p:spTree>
    <p:extLst>
      <p:ext uri="{BB962C8B-B14F-4D97-AF65-F5344CB8AC3E}">
        <p14:creationId xmlns:p14="http://schemas.microsoft.com/office/powerpoint/2010/main" val="15209239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D96F20-3C14-47DD-88AA-477478B922AE}" type="slidenum">
              <a:rPr lang="en-GB" smtClean="0"/>
              <a:t>29</a:t>
            </a:fld>
            <a:endParaRPr lang="en-GB"/>
          </a:p>
        </p:txBody>
      </p:sp>
    </p:spTree>
    <p:extLst>
      <p:ext uri="{BB962C8B-B14F-4D97-AF65-F5344CB8AC3E}">
        <p14:creationId xmlns:p14="http://schemas.microsoft.com/office/powerpoint/2010/main" val="14393571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5D96F20-3C14-47DD-88AA-477478B922AE}" type="slidenum">
              <a:rPr lang="en-GB" smtClean="0"/>
              <a:t>30</a:t>
            </a:fld>
            <a:endParaRPr lang="en-GB"/>
          </a:p>
        </p:txBody>
      </p:sp>
    </p:spTree>
    <p:extLst>
      <p:ext uri="{BB962C8B-B14F-4D97-AF65-F5344CB8AC3E}">
        <p14:creationId xmlns:p14="http://schemas.microsoft.com/office/powerpoint/2010/main" val="2550632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5D96F20-3C14-47DD-88AA-477478B922AE}" type="slidenum">
              <a:rPr lang="en-GB" smtClean="0"/>
              <a:t>31</a:t>
            </a:fld>
            <a:endParaRPr lang="en-GB"/>
          </a:p>
        </p:txBody>
      </p:sp>
    </p:spTree>
    <p:extLst>
      <p:ext uri="{BB962C8B-B14F-4D97-AF65-F5344CB8AC3E}">
        <p14:creationId xmlns:p14="http://schemas.microsoft.com/office/powerpoint/2010/main" val="10258023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5D96F20-3C14-47DD-88AA-477478B922AE}" type="slidenum">
              <a:rPr lang="en-GB" smtClean="0"/>
              <a:t>32</a:t>
            </a:fld>
            <a:endParaRPr lang="en-GB"/>
          </a:p>
        </p:txBody>
      </p:sp>
    </p:spTree>
    <p:extLst>
      <p:ext uri="{BB962C8B-B14F-4D97-AF65-F5344CB8AC3E}">
        <p14:creationId xmlns:p14="http://schemas.microsoft.com/office/powerpoint/2010/main" val="42492652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p:txBody>
      </p:sp>
      <p:sp>
        <p:nvSpPr>
          <p:cNvPr id="4" name="Slide Number Placeholder 3"/>
          <p:cNvSpPr>
            <a:spLocks noGrp="1"/>
          </p:cNvSpPr>
          <p:nvPr>
            <p:ph type="sldNum" sz="quarter" idx="10"/>
          </p:nvPr>
        </p:nvSpPr>
        <p:spPr/>
        <p:txBody>
          <a:bodyPr/>
          <a:lstStyle/>
          <a:p>
            <a:fld id="{85D96F20-3C14-47DD-88AA-477478B922AE}" type="slidenum">
              <a:rPr lang="en-GB" smtClean="0"/>
              <a:t>33</a:t>
            </a:fld>
            <a:endParaRPr lang="en-GB" dirty="0"/>
          </a:p>
        </p:txBody>
      </p:sp>
    </p:spTree>
    <p:extLst>
      <p:ext uri="{BB962C8B-B14F-4D97-AF65-F5344CB8AC3E}">
        <p14:creationId xmlns:p14="http://schemas.microsoft.com/office/powerpoint/2010/main" val="14210722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5D96F20-3C14-47DD-88AA-477478B922AE}" type="slidenum">
              <a:rPr lang="en-GB" smtClean="0"/>
              <a:t>34</a:t>
            </a:fld>
            <a:endParaRPr lang="en-GB" dirty="0"/>
          </a:p>
        </p:txBody>
      </p:sp>
    </p:spTree>
    <p:extLst>
      <p:ext uri="{BB962C8B-B14F-4D97-AF65-F5344CB8AC3E}">
        <p14:creationId xmlns:p14="http://schemas.microsoft.com/office/powerpoint/2010/main" val="16777221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p:txBody>
      </p:sp>
      <p:sp>
        <p:nvSpPr>
          <p:cNvPr id="4" name="Slide Number Placeholder 3"/>
          <p:cNvSpPr>
            <a:spLocks noGrp="1"/>
          </p:cNvSpPr>
          <p:nvPr>
            <p:ph type="sldNum" sz="quarter" idx="10"/>
          </p:nvPr>
        </p:nvSpPr>
        <p:spPr/>
        <p:txBody>
          <a:bodyPr/>
          <a:lstStyle/>
          <a:p>
            <a:fld id="{85D96F20-3C14-47DD-88AA-477478B922AE}" type="slidenum">
              <a:rPr lang="en-GB" smtClean="0"/>
              <a:t>35</a:t>
            </a:fld>
            <a:endParaRPr lang="en-GB" dirty="0"/>
          </a:p>
        </p:txBody>
      </p:sp>
    </p:spTree>
    <p:extLst>
      <p:ext uri="{BB962C8B-B14F-4D97-AF65-F5344CB8AC3E}">
        <p14:creationId xmlns:p14="http://schemas.microsoft.com/office/powerpoint/2010/main" val="1513438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6C04352-ADD3-4349-A3FB-6C968E1DE656}" type="slidenum">
              <a:rPr lang="en-GB" smtClean="0"/>
              <a:t>5</a:t>
            </a:fld>
            <a:endParaRPr lang="en-GB" dirty="0"/>
          </a:p>
        </p:txBody>
      </p:sp>
    </p:spTree>
    <p:extLst>
      <p:ext uri="{BB962C8B-B14F-4D97-AF65-F5344CB8AC3E}">
        <p14:creationId xmlns:p14="http://schemas.microsoft.com/office/powerpoint/2010/main" val="42920365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a:p>
        </p:txBody>
      </p:sp>
      <p:sp>
        <p:nvSpPr>
          <p:cNvPr id="4" name="Slide Number Placeholder 3"/>
          <p:cNvSpPr>
            <a:spLocks noGrp="1"/>
          </p:cNvSpPr>
          <p:nvPr>
            <p:ph type="sldNum" sz="quarter" idx="10"/>
          </p:nvPr>
        </p:nvSpPr>
        <p:spPr/>
        <p:txBody>
          <a:bodyPr/>
          <a:lstStyle/>
          <a:p>
            <a:fld id="{85D96F20-3C14-47DD-88AA-477478B922AE}" type="slidenum">
              <a:rPr lang="en-GB" smtClean="0"/>
              <a:t>36</a:t>
            </a:fld>
            <a:endParaRPr lang="en-GB"/>
          </a:p>
        </p:txBody>
      </p:sp>
    </p:spTree>
    <p:extLst>
      <p:ext uri="{BB962C8B-B14F-4D97-AF65-F5344CB8AC3E}">
        <p14:creationId xmlns:p14="http://schemas.microsoft.com/office/powerpoint/2010/main" val="7734861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p:txBody>
      </p:sp>
      <p:sp>
        <p:nvSpPr>
          <p:cNvPr id="4" name="Slide Number Placeholder 3"/>
          <p:cNvSpPr>
            <a:spLocks noGrp="1"/>
          </p:cNvSpPr>
          <p:nvPr>
            <p:ph type="sldNum" sz="quarter" idx="10"/>
          </p:nvPr>
        </p:nvSpPr>
        <p:spPr/>
        <p:txBody>
          <a:bodyPr/>
          <a:lstStyle/>
          <a:p>
            <a:fld id="{85D96F20-3C14-47DD-88AA-477478B922AE}" type="slidenum">
              <a:rPr lang="en-GB" smtClean="0"/>
              <a:t>37</a:t>
            </a:fld>
            <a:endParaRPr lang="en-GB"/>
          </a:p>
        </p:txBody>
      </p:sp>
    </p:spTree>
    <p:extLst>
      <p:ext uri="{BB962C8B-B14F-4D97-AF65-F5344CB8AC3E}">
        <p14:creationId xmlns:p14="http://schemas.microsoft.com/office/powerpoint/2010/main" val="19716399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5D96F20-3C14-47DD-88AA-477478B922AE}" type="slidenum">
              <a:rPr lang="en-GB" smtClean="0"/>
              <a:t>38</a:t>
            </a:fld>
            <a:endParaRPr lang="en-GB"/>
          </a:p>
        </p:txBody>
      </p:sp>
    </p:spTree>
    <p:extLst>
      <p:ext uri="{BB962C8B-B14F-4D97-AF65-F5344CB8AC3E}">
        <p14:creationId xmlns:p14="http://schemas.microsoft.com/office/powerpoint/2010/main" val="20976413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6C04352-ADD3-4349-A3FB-6C968E1DE656}" type="slidenum">
              <a:rPr lang="en-GB" smtClean="0"/>
              <a:t>39</a:t>
            </a:fld>
            <a:endParaRPr lang="en-GB"/>
          </a:p>
        </p:txBody>
      </p:sp>
    </p:spTree>
    <p:extLst>
      <p:ext uri="{BB962C8B-B14F-4D97-AF65-F5344CB8AC3E}">
        <p14:creationId xmlns:p14="http://schemas.microsoft.com/office/powerpoint/2010/main" val="27154289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5D96F20-3C14-47DD-88AA-477478B922AE}" type="slidenum">
              <a:rPr lang="en-GB" smtClean="0"/>
              <a:t>40</a:t>
            </a:fld>
            <a:endParaRPr lang="en-GB"/>
          </a:p>
        </p:txBody>
      </p:sp>
    </p:spTree>
    <p:extLst>
      <p:ext uri="{BB962C8B-B14F-4D97-AF65-F5344CB8AC3E}">
        <p14:creationId xmlns:p14="http://schemas.microsoft.com/office/powerpoint/2010/main" val="19147672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5D96F20-3C14-47DD-88AA-477478B922AE}" type="slidenum">
              <a:rPr lang="en-GB" smtClean="0"/>
              <a:t>41</a:t>
            </a:fld>
            <a:endParaRPr lang="en-GB"/>
          </a:p>
        </p:txBody>
      </p:sp>
    </p:spTree>
    <p:extLst>
      <p:ext uri="{BB962C8B-B14F-4D97-AF65-F5344CB8AC3E}">
        <p14:creationId xmlns:p14="http://schemas.microsoft.com/office/powerpoint/2010/main" val="4679026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5D96F20-3C14-47DD-88AA-477478B922AE}" type="slidenum">
              <a:rPr lang="en-GB" smtClean="0"/>
              <a:t>42</a:t>
            </a:fld>
            <a:endParaRPr lang="en-GB"/>
          </a:p>
        </p:txBody>
      </p:sp>
    </p:spTree>
    <p:extLst>
      <p:ext uri="{BB962C8B-B14F-4D97-AF65-F5344CB8AC3E}">
        <p14:creationId xmlns:p14="http://schemas.microsoft.com/office/powerpoint/2010/main" val="8051469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5D96F20-3C14-47DD-88AA-477478B922AE}" type="slidenum">
              <a:rPr lang="en-GB" smtClean="0"/>
              <a:t>43</a:t>
            </a:fld>
            <a:endParaRPr lang="en-GB"/>
          </a:p>
        </p:txBody>
      </p:sp>
    </p:spTree>
    <p:extLst>
      <p:ext uri="{BB962C8B-B14F-4D97-AF65-F5344CB8AC3E}">
        <p14:creationId xmlns:p14="http://schemas.microsoft.com/office/powerpoint/2010/main" val="4181751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6C04352-ADD3-4349-A3FB-6C968E1DE656}" type="slidenum">
              <a:rPr lang="en-GB" smtClean="0"/>
              <a:t>44</a:t>
            </a:fld>
            <a:endParaRPr lang="en-GB"/>
          </a:p>
        </p:txBody>
      </p:sp>
    </p:spTree>
    <p:extLst>
      <p:ext uri="{BB962C8B-B14F-4D97-AF65-F5344CB8AC3E}">
        <p14:creationId xmlns:p14="http://schemas.microsoft.com/office/powerpoint/2010/main" val="39485583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6C04352-ADD3-4349-A3FB-6C968E1DE656}" type="slidenum">
              <a:rPr lang="en-GB" smtClean="0"/>
              <a:t>45</a:t>
            </a:fld>
            <a:endParaRPr lang="en-GB"/>
          </a:p>
        </p:txBody>
      </p:sp>
    </p:spTree>
    <p:extLst>
      <p:ext uri="{BB962C8B-B14F-4D97-AF65-F5344CB8AC3E}">
        <p14:creationId xmlns:p14="http://schemas.microsoft.com/office/powerpoint/2010/main" val="49975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6C04352-ADD3-4349-A3FB-6C968E1DE656}" type="slidenum">
              <a:rPr lang="en-GB" smtClean="0"/>
              <a:t>6</a:t>
            </a:fld>
            <a:endParaRPr lang="en-GB" dirty="0"/>
          </a:p>
        </p:txBody>
      </p:sp>
    </p:spTree>
    <p:extLst>
      <p:ext uri="{BB962C8B-B14F-4D97-AF65-F5344CB8AC3E}">
        <p14:creationId xmlns:p14="http://schemas.microsoft.com/office/powerpoint/2010/main" val="19896466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6C04352-ADD3-4349-A3FB-6C968E1DE656}" type="slidenum">
              <a:rPr lang="en-GB" smtClean="0"/>
              <a:t>46</a:t>
            </a:fld>
            <a:endParaRPr lang="en-GB"/>
          </a:p>
        </p:txBody>
      </p:sp>
    </p:spTree>
    <p:extLst>
      <p:ext uri="{BB962C8B-B14F-4D97-AF65-F5344CB8AC3E}">
        <p14:creationId xmlns:p14="http://schemas.microsoft.com/office/powerpoint/2010/main" val="31667415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a:p>
        </p:txBody>
      </p:sp>
      <p:sp>
        <p:nvSpPr>
          <p:cNvPr id="4" name="Slide Number Placeholder 3"/>
          <p:cNvSpPr>
            <a:spLocks noGrp="1"/>
          </p:cNvSpPr>
          <p:nvPr>
            <p:ph type="sldNum" sz="quarter" idx="10"/>
          </p:nvPr>
        </p:nvSpPr>
        <p:spPr/>
        <p:txBody>
          <a:bodyPr/>
          <a:lstStyle/>
          <a:p>
            <a:fld id="{85D96F20-3C14-47DD-88AA-477478B922AE}" type="slidenum">
              <a:rPr lang="en-GB" smtClean="0"/>
              <a:t>47</a:t>
            </a:fld>
            <a:endParaRPr lang="en-GB"/>
          </a:p>
        </p:txBody>
      </p:sp>
    </p:spTree>
    <p:extLst>
      <p:ext uri="{BB962C8B-B14F-4D97-AF65-F5344CB8AC3E}">
        <p14:creationId xmlns:p14="http://schemas.microsoft.com/office/powerpoint/2010/main" val="7104646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a:p>
        </p:txBody>
      </p:sp>
      <p:sp>
        <p:nvSpPr>
          <p:cNvPr id="4" name="Slide Number Placeholder 3"/>
          <p:cNvSpPr>
            <a:spLocks noGrp="1"/>
          </p:cNvSpPr>
          <p:nvPr>
            <p:ph type="sldNum" sz="quarter" idx="10"/>
          </p:nvPr>
        </p:nvSpPr>
        <p:spPr/>
        <p:txBody>
          <a:bodyPr/>
          <a:lstStyle/>
          <a:p>
            <a:fld id="{85D96F20-3C14-47DD-88AA-477478B922AE}" type="slidenum">
              <a:rPr lang="en-GB" smtClean="0"/>
              <a:t>48</a:t>
            </a:fld>
            <a:endParaRPr lang="en-GB"/>
          </a:p>
        </p:txBody>
      </p:sp>
    </p:spTree>
    <p:extLst>
      <p:ext uri="{BB962C8B-B14F-4D97-AF65-F5344CB8AC3E}">
        <p14:creationId xmlns:p14="http://schemas.microsoft.com/office/powerpoint/2010/main" val="42021177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5D96F20-3C14-47DD-88AA-477478B922AE}" type="slidenum">
              <a:rPr lang="en-GB" smtClean="0"/>
              <a:t>49</a:t>
            </a:fld>
            <a:endParaRPr lang="en-GB" dirty="0"/>
          </a:p>
        </p:txBody>
      </p:sp>
    </p:spTree>
    <p:extLst>
      <p:ext uri="{BB962C8B-B14F-4D97-AF65-F5344CB8AC3E}">
        <p14:creationId xmlns:p14="http://schemas.microsoft.com/office/powerpoint/2010/main" val="14231936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5D96F20-3C14-47DD-88AA-477478B922AE}" type="slidenum">
              <a:rPr lang="en-GB" smtClean="0"/>
              <a:t>51</a:t>
            </a:fld>
            <a:endParaRPr lang="en-GB" dirty="0"/>
          </a:p>
        </p:txBody>
      </p:sp>
    </p:spTree>
    <p:extLst>
      <p:ext uri="{BB962C8B-B14F-4D97-AF65-F5344CB8AC3E}">
        <p14:creationId xmlns:p14="http://schemas.microsoft.com/office/powerpoint/2010/main" val="27381836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6F20-3C14-47DD-88AA-477478B922AE}" type="slidenum">
              <a:rPr lang="en-GB" smtClean="0"/>
              <a:t>52</a:t>
            </a:fld>
            <a:endParaRPr lang="en-GB"/>
          </a:p>
        </p:txBody>
      </p:sp>
    </p:spTree>
    <p:extLst>
      <p:ext uri="{BB962C8B-B14F-4D97-AF65-F5344CB8AC3E}">
        <p14:creationId xmlns:p14="http://schemas.microsoft.com/office/powerpoint/2010/main" val="697796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6F20-3C14-47DD-88AA-477478B922AE}" type="slidenum">
              <a:rPr lang="en-GB" smtClean="0"/>
              <a:t>57</a:t>
            </a:fld>
            <a:endParaRPr lang="en-GB"/>
          </a:p>
        </p:txBody>
      </p:sp>
    </p:spTree>
    <p:extLst>
      <p:ext uri="{BB962C8B-B14F-4D97-AF65-F5344CB8AC3E}">
        <p14:creationId xmlns:p14="http://schemas.microsoft.com/office/powerpoint/2010/main" val="22965238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D96F20-3C14-47DD-88AA-477478B922AE}" type="slidenum">
              <a:rPr lang="en-GB" smtClean="0"/>
              <a:t>58</a:t>
            </a:fld>
            <a:endParaRPr lang="en-GB"/>
          </a:p>
        </p:txBody>
      </p:sp>
    </p:spTree>
    <p:extLst>
      <p:ext uri="{BB962C8B-B14F-4D97-AF65-F5344CB8AC3E}">
        <p14:creationId xmlns:p14="http://schemas.microsoft.com/office/powerpoint/2010/main" val="13273750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a:p>
        </p:txBody>
      </p:sp>
      <p:sp>
        <p:nvSpPr>
          <p:cNvPr id="4" name="Slide Number Placeholder 3"/>
          <p:cNvSpPr>
            <a:spLocks noGrp="1"/>
          </p:cNvSpPr>
          <p:nvPr>
            <p:ph type="sldNum" sz="quarter" idx="10"/>
          </p:nvPr>
        </p:nvSpPr>
        <p:spPr/>
        <p:txBody>
          <a:bodyPr/>
          <a:lstStyle/>
          <a:p>
            <a:fld id="{85D96F20-3C14-47DD-88AA-477478B922AE}" type="slidenum">
              <a:rPr lang="en-GB" smtClean="0"/>
              <a:t>59</a:t>
            </a:fld>
            <a:endParaRPr lang="en-GB"/>
          </a:p>
        </p:txBody>
      </p:sp>
    </p:spTree>
    <p:extLst>
      <p:ext uri="{BB962C8B-B14F-4D97-AF65-F5344CB8AC3E}">
        <p14:creationId xmlns:p14="http://schemas.microsoft.com/office/powerpoint/2010/main" val="3444305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5D96F20-3C14-47DD-88AA-477478B922AE}" type="slidenum">
              <a:rPr lang="en-GB" smtClean="0"/>
              <a:t>60</a:t>
            </a:fld>
            <a:endParaRPr lang="en-GB"/>
          </a:p>
        </p:txBody>
      </p:sp>
    </p:spTree>
    <p:extLst>
      <p:ext uri="{BB962C8B-B14F-4D97-AF65-F5344CB8AC3E}">
        <p14:creationId xmlns:p14="http://schemas.microsoft.com/office/powerpoint/2010/main" val="2050262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6C04352-ADD3-4349-A3FB-6C968E1DE656}" type="slidenum">
              <a:rPr lang="en-GB" smtClean="0"/>
              <a:t>7</a:t>
            </a:fld>
            <a:endParaRPr lang="en-GB" dirty="0"/>
          </a:p>
        </p:txBody>
      </p:sp>
    </p:spTree>
    <p:extLst>
      <p:ext uri="{BB962C8B-B14F-4D97-AF65-F5344CB8AC3E}">
        <p14:creationId xmlns:p14="http://schemas.microsoft.com/office/powerpoint/2010/main" val="206068987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DFBA9028-1349-6391-1830-63E82D00078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6997F31B-7C25-4D04-35C7-06EE09E3671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148" name="Slide Number Placeholder 3">
            <a:extLst>
              <a:ext uri="{FF2B5EF4-FFF2-40B4-BE49-F238E27FC236}">
                <a16:creationId xmlns:a16="http://schemas.microsoft.com/office/drawing/2014/main" id="{9E50C3B2-B7A0-6364-4344-0E1F5946C09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1201FD2-6369-40ED-A17E-6ABF999AD719}" type="slidenum">
              <a:rPr lang="en-US" altLang="en-US">
                <a:latin typeface="Times New Roman" panose="02020603050405020304" pitchFamily="18" charset="0"/>
              </a:rPr>
              <a:pPr>
                <a:spcBef>
                  <a:spcPct val="0"/>
                </a:spcBef>
              </a:pPr>
              <a:t>64</a:t>
            </a:fld>
            <a:endParaRPr lang="en-US" altLang="en-US">
              <a:latin typeface="Times New Roman" panose="02020603050405020304" pitchFamily="18"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20E1A549-A403-E1FE-78B4-4C2148582D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14D8F8A7-7412-9A51-492A-78D33EC17E7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196" name="Slide Number Placeholder 3">
            <a:extLst>
              <a:ext uri="{FF2B5EF4-FFF2-40B4-BE49-F238E27FC236}">
                <a16:creationId xmlns:a16="http://schemas.microsoft.com/office/drawing/2014/main" id="{39571066-1451-FC40-38E8-ECE911C7B50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A28CD3E-773A-43F8-A2D7-A34E03623C1A}" type="slidenum">
              <a:rPr lang="en-US" altLang="en-US">
                <a:latin typeface="Times New Roman" panose="02020603050405020304" pitchFamily="18" charset="0"/>
              </a:rPr>
              <a:pPr>
                <a:spcBef>
                  <a:spcPct val="0"/>
                </a:spcBef>
              </a:pPr>
              <a:t>65</a:t>
            </a:fld>
            <a:endParaRPr lang="en-US" altLang="en-US">
              <a:latin typeface="Times New Roman" panose="02020603050405020304" pitchFamily="18"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BCAD60D8-4763-0E5E-D94C-F0423CDF4C9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331B6D69-C746-2777-2AC0-96DCE4F1212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4" name="Slide Number Placeholder 3">
            <a:extLst>
              <a:ext uri="{FF2B5EF4-FFF2-40B4-BE49-F238E27FC236}">
                <a16:creationId xmlns:a16="http://schemas.microsoft.com/office/drawing/2014/main" id="{95854FC3-0D57-5961-7E7D-39D4EA92CE6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87F3FD2-6845-4C8C-89A1-D3D4B85E1AC6}" type="slidenum">
              <a:rPr lang="en-US" altLang="en-US">
                <a:latin typeface="Times New Roman" panose="02020603050405020304" pitchFamily="18" charset="0"/>
              </a:rPr>
              <a:pPr>
                <a:spcBef>
                  <a:spcPct val="0"/>
                </a:spcBef>
              </a:pPr>
              <a:t>66</a:t>
            </a:fld>
            <a:endParaRPr lang="en-US" altLang="en-US">
              <a:latin typeface="Times New Roman" panose="02020603050405020304" pitchFamily="18"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E8917D5F-956A-7A1A-BA5D-AF0754B671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9DCDAB6E-F71F-635A-661E-7CB6F3DF64E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292" name="Slide Number Placeholder 3">
            <a:extLst>
              <a:ext uri="{FF2B5EF4-FFF2-40B4-BE49-F238E27FC236}">
                <a16:creationId xmlns:a16="http://schemas.microsoft.com/office/drawing/2014/main" id="{E2E94D1B-B7AC-3346-29E5-C07C8D166F3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C072E32-AD81-4567-A5C0-929E8F5BA6CB}" type="slidenum">
              <a:rPr lang="en-US" altLang="en-US">
                <a:latin typeface="Times New Roman" panose="02020603050405020304" pitchFamily="18" charset="0"/>
              </a:rPr>
              <a:pPr>
                <a:spcBef>
                  <a:spcPct val="0"/>
                </a:spcBef>
              </a:pPr>
              <a:t>67</a:t>
            </a:fld>
            <a:endParaRPr lang="en-US" altLang="en-US">
              <a:latin typeface="Times New Roman" panose="02020603050405020304" pitchFamily="18"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784D5F68-305B-DE43-0689-256775F82A1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E583333F-8569-BA6B-39DA-F8B126B8E12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340" name="Slide Number Placeholder 3">
            <a:extLst>
              <a:ext uri="{FF2B5EF4-FFF2-40B4-BE49-F238E27FC236}">
                <a16:creationId xmlns:a16="http://schemas.microsoft.com/office/drawing/2014/main" id="{98812821-48F6-07BA-5CD7-D75AB651BE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765763C-3BF2-4C80-BDAD-EDD0CA2640CD}" type="slidenum">
              <a:rPr lang="en-US" altLang="en-US">
                <a:latin typeface="Times New Roman" panose="02020603050405020304" pitchFamily="18" charset="0"/>
              </a:rPr>
              <a:pPr>
                <a:spcBef>
                  <a:spcPct val="0"/>
                </a:spcBef>
              </a:pPr>
              <a:t>68</a:t>
            </a:fld>
            <a:endParaRPr lang="en-US" altLang="en-US">
              <a:latin typeface="Times New Roman" panose="02020603050405020304" pitchFamily="18"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C0191C5B-7A14-E456-5748-C4AD19D7CE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8FCC7ADC-A02B-EC9E-8634-2AC0BE90DE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6388" name="Slide Number Placeholder 3">
            <a:extLst>
              <a:ext uri="{FF2B5EF4-FFF2-40B4-BE49-F238E27FC236}">
                <a16:creationId xmlns:a16="http://schemas.microsoft.com/office/drawing/2014/main" id="{DC36C23E-6EE9-71FB-F398-A2C1DA366F4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D415796-4E5E-444E-9445-DE81B3DE42AB}" type="slidenum">
              <a:rPr lang="en-US" altLang="en-US">
                <a:latin typeface="Times New Roman" panose="02020603050405020304" pitchFamily="18" charset="0"/>
              </a:rPr>
              <a:pPr>
                <a:spcBef>
                  <a:spcPct val="0"/>
                </a:spcBef>
              </a:pPr>
              <a:t>69</a:t>
            </a:fld>
            <a:endParaRPr lang="en-US" altLang="en-US">
              <a:latin typeface="Times New Roman" panose="02020603050405020304" pitchFamily="18"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4C714517-7678-11E2-D66F-16401E56192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0BEEEE07-300D-73A2-2D33-547A88E487E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8436" name="Slide Number Placeholder 3">
            <a:extLst>
              <a:ext uri="{FF2B5EF4-FFF2-40B4-BE49-F238E27FC236}">
                <a16:creationId xmlns:a16="http://schemas.microsoft.com/office/drawing/2014/main" id="{86834484-2B4F-A67A-C7EA-7D44B9BDE47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4ABC111-CB13-4F22-BAE7-96372E9750D1}" type="slidenum">
              <a:rPr lang="en-US" altLang="en-US">
                <a:latin typeface="Times New Roman" panose="02020603050405020304" pitchFamily="18" charset="0"/>
              </a:rPr>
              <a:pPr>
                <a:spcBef>
                  <a:spcPct val="0"/>
                </a:spcBef>
              </a:pPr>
              <a:t>70</a:t>
            </a:fld>
            <a:endParaRPr lang="en-US" altLang="en-US">
              <a:latin typeface="Times New Roman" panose="02020603050405020304" pitchFamily="18"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5A823032-AA75-41B1-B4DD-CC61D5CCED8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2223E53C-04A9-1C19-F0C9-8241D50E179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484" name="Slide Number Placeholder 3">
            <a:extLst>
              <a:ext uri="{FF2B5EF4-FFF2-40B4-BE49-F238E27FC236}">
                <a16:creationId xmlns:a16="http://schemas.microsoft.com/office/drawing/2014/main" id="{5E18BD2B-5D3F-C5FE-2F2B-E8530D83556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658BFCD-DCF5-4E4F-8BC2-DFE341A9E698}" type="slidenum">
              <a:rPr lang="en-US" altLang="en-US">
                <a:latin typeface="Times New Roman" panose="02020603050405020304" pitchFamily="18" charset="0"/>
              </a:rPr>
              <a:pPr>
                <a:spcBef>
                  <a:spcPct val="0"/>
                </a:spcBef>
              </a:pPr>
              <a:t>71</a:t>
            </a:fld>
            <a:endParaRPr lang="en-US" altLang="en-US">
              <a:latin typeface="Times New Roman" panose="02020603050405020304" pitchFamily="18"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BE89CD50-0238-747C-7281-1D19B21E57B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A998994F-4145-0369-2B41-468E14170B2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2532" name="Slide Number Placeholder 3">
            <a:extLst>
              <a:ext uri="{FF2B5EF4-FFF2-40B4-BE49-F238E27FC236}">
                <a16:creationId xmlns:a16="http://schemas.microsoft.com/office/drawing/2014/main" id="{124FA7DB-581A-6245-00BF-1256E38E9B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FC1F967-CA44-4D96-B4E8-D5E672C020D8}" type="slidenum">
              <a:rPr lang="en-US" altLang="en-US">
                <a:latin typeface="Times New Roman" panose="02020603050405020304" pitchFamily="18" charset="0"/>
              </a:rPr>
              <a:pPr>
                <a:spcBef>
                  <a:spcPct val="0"/>
                </a:spcBef>
              </a:pPr>
              <a:t>72</a:t>
            </a:fld>
            <a:endParaRPr lang="en-US" altLang="en-US">
              <a:latin typeface="Times New Roman" panose="02020603050405020304" pitchFamily="18"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60E908CD-F937-8D91-6BFD-4853C976693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D70EF778-6C82-2715-6F13-49A18610D05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4580" name="Slide Number Placeholder 3">
            <a:extLst>
              <a:ext uri="{FF2B5EF4-FFF2-40B4-BE49-F238E27FC236}">
                <a16:creationId xmlns:a16="http://schemas.microsoft.com/office/drawing/2014/main" id="{7D0DE778-126A-65D2-5850-AD360310738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14FAA4A-5418-43D9-93D0-0EBAB53666EA}" type="slidenum">
              <a:rPr lang="en-US" altLang="en-US">
                <a:latin typeface="Times New Roman" panose="02020603050405020304" pitchFamily="18" charset="0"/>
              </a:rPr>
              <a:pPr>
                <a:spcBef>
                  <a:spcPct val="0"/>
                </a:spcBef>
              </a:pPr>
              <a:t>73</a:t>
            </a:fld>
            <a:endParaRPr lang="en-US" altLang="en-US">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6C04352-ADD3-4349-A3FB-6C968E1DE656}" type="slidenum">
              <a:rPr lang="en-GB" smtClean="0"/>
              <a:t>8</a:t>
            </a:fld>
            <a:endParaRPr lang="en-GB" dirty="0"/>
          </a:p>
        </p:txBody>
      </p:sp>
    </p:spTree>
    <p:extLst>
      <p:ext uri="{BB962C8B-B14F-4D97-AF65-F5344CB8AC3E}">
        <p14:creationId xmlns:p14="http://schemas.microsoft.com/office/powerpoint/2010/main" val="108889255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508CC7F0-7730-B7E6-3EF3-2540A031FC8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3ACDBE9B-1124-D2BC-F64B-A6FF0B2DB28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6628" name="Slide Number Placeholder 3">
            <a:extLst>
              <a:ext uri="{FF2B5EF4-FFF2-40B4-BE49-F238E27FC236}">
                <a16:creationId xmlns:a16="http://schemas.microsoft.com/office/drawing/2014/main" id="{3EA62A15-B05B-4D7C-D677-2AA5E86B8AD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CA22B96-7918-4EF8-8BD2-22A4637F1DA6}" type="slidenum">
              <a:rPr lang="en-US" altLang="en-US">
                <a:latin typeface="Times New Roman" panose="02020603050405020304" pitchFamily="18" charset="0"/>
              </a:rPr>
              <a:pPr>
                <a:spcBef>
                  <a:spcPct val="0"/>
                </a:spcBef>
              </a:pPr>
              <a:t>74</a:t>
            </a:fld>
            <a:endParaRPr lang="en-US" altLang="en-US">
              <a:latin typeface="Times New Roman" panose="02020603050405020304" pitchFamily="18"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D46EA4FA-2395-AF65-47B3-1CCC8F743E6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C21A2E67-497D-2C9C-513E-857FB30290C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8676" name="Slide Number Placeholder 3">
            <a:extLst>
              <a:ext uri="{FF2B5EF4-FFF2-40B4-BE49-F238E27FC236}">
                <a16:creationId xmlns:a16="http://schemas.microsoft.com/office/drawing/2014/main" id="{446A008F-D1AC-5C58-DB6E-57F97712495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3C79F32-0417-4CB7-8B34-05825E1FCCF0}" type="slidenum">
              <a:rPr lang="en-US" altLang="en-US">
                <a:latin typeface="Times New Roman" panose="02020603050405020304" pitchFamily="18" charset="0"/>
              </a:rPr>
              <a:pPr>
                <a:spcBef>
                  <a:spcPct val="0"/>
                </a:spcBef>
              </a:pPr>
              <a:t>75</a:t>
            </a:fld>
            <a:endParaRPr lang="en-US" altLang="en-US">
              <a:latin typeface="Times New Roman" panose="02020603050405020304" pitchFamily="18"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AC7858A6-B072-5A82-61B5-3207F3771B2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1D27513B-C72E-A517-0E39-124F6E0CC00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0724" name="Slide Number Placeholder 3">
            <a:extLst>
              <a:ext uri="{FF2B5EF4-FFF2-40B4-BE49-F238E27FC236}">
                <a16:creationId xmlns:a16="http://schemas.microsoft.com/office/drawing/2014/main" id="{16AEC88B-A5BD-2BE7-307A-C5C0BA87577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4B7018D-E5CE-4DBA-9963-D85949CCBB5D}" type="slidenum">
              <a:rPr lang="en-US" altLang="en-US">
                <a:latin typeface="Times New Roman" panose="02020603050405020304" pitchFamily="18" charset="0"/>
              </a:rPr>
              <a:pPr>
                <a:spcBef>
                  <a:spcPct val="0"/>
                </a:spcBef>
              </a:pPr>
              <a:t>76</a:t>
            </a:fld>
            <a:endParaRPr lang="en-US" altLang="en-US">
              <a:latin typeface="Times New Roman" panose="02020603050405020304" pitchFamily="18"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D59E3484-F4FD-B320-58A4-D3760D000A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6FE43C68-5DAA-4FB3-FABF-632EC6CEF12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2772" name="Slide Number Placeholder 3">
            <a:extLst>
              <a:ext uri="{FF2B5EF4-FFF2-40B4-BE49-F238E27FC236}">
                <a16:creationId xmlns:a16="http://schemas.microsoft.com/office/drawing/2014/main" id="{AED0F812-D497-7886-6F5C-04BBB574D92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B86A792-6FBA-434E-8429-005720E677FE}" type="slidenum">
              <a:rPr lang="en-US" altLang="en-US">
                <a:latin typeface="Times New Roman" panose="02020603050405020304" pitchFamily="18" charset="0"/>
              </a:rPr>
              <a:pPr>
                <a:spcBef>
                  <a:spcPct val="0"/>
                </a:spcBef>
              </a:pPr>
              <a:t>77</a:t>
            </a:fld>
            <a:endParaRPr lang="en-US" altLang="en-US">
              <a:latin typeface="Times New Roman" panose="02020603050405020304" pitchFamily="18"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6D2EC159-C262-B8EF-0B66-F28AC94EB1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A38933CF-C8CB-20D7-25FB-46E425504C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4820" name="Slide Number Placeholder 3">
            <a:extLst>
              <a:ext uri="{FF2B5EF4-FFF2-40B4-BE49-F238E27FC236}">
                <a16:creationId xmlns:a16="http://schemas.microsoft.com/office/drawing/2014/main" id="{3CD528A4-7115-6C75-320F-ADB5D5DF374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5112D3E-6231-473B-B000-D7CE7BEA6327}" type="slidenum">
              <a:rPr lang="en-US" altLang="en-US">
                <a:latin typeface="Times New Roman" panose="02020603050405020304" pitchFamily="18" charset="0"/>
              </a:rPr>
              <a:pPr>
                <a:spcBef>
                  <a:spcPct val="0"/>
                </a:spcBef>
              </a:pPr>
              <a:t>78</a:t>
            </a:fld>
            <a:endParaRPr lang="en-US" altLang="en-US">
              <a:latin typeface="Times New Roman" panose="02020603050405020304" pitchFamily="18"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5212ADF8-1D79-D9FF-16C4-80507321478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2BF415C1-99FF-11DB-50FE-CD340256BA4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6868" name="Slide Number Placeholder 3">
            <a:extLst>
              <a:ext uri="{FF2B5EF4-FFF2-40B4-BE49-F238E27FC236}">
                <a16:creationId xmlns:a16="http://schemas.microsoft.com/office/drawing/2014/main" id="{AF6B1E19-E234-DE4A-B994-7A74F7FF116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0EEC97D-4FEA-4FC0-92D1-763CD3EAB13F}" type="slidenum">
              <a:rPr lang="en-US" altLang="en-US">
                <a:latin typeface="Times New Roman" panose="02020603050405020304" pitchFamily="18" charset="0"/>
              </a:rPr>
              <a:pPr>
                <a:spcBef>
                  <a:spcPct val="0"/>
                </a:spcBef>
              </a:pPr>
              <a:t>79</a:t>
            </a:fld>
            <a:endParaRPr lang="en-US" altLang="en-US">
              <a:latin typeface="Times New Roman" panose="02020603050405020304" pitchFamily="18"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CAC4139F-D120-C98F-17A0-35F744227F4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650D11BF-EFB8-ABA0-C8CE-44CBEEFAA17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8916" name="Slide Number Placeholder 3">
            <a:extLst>
              <a:ext uri="{FF2B5EF4-FFF2-40B4-BE49-F238E27FC236}">
                <a16:creationId xmlns:a16="http://schemas.microsoft.com/office/drawing/2014/main" id="{628F40CD-7FDD-7E41-045C-1D53895635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5171042-CDB2-4318-BEE0-62D2C01148CF}" type="slidenum">
              <a:rPr lang="en-US" altLang="en-US">
                <a:latin typeface="Times New Roman" panose="02020603050405020304" pitchFamily="18" charset="0"/>
              </a:rPr>
              <a:pPr>
                <a:spcBef>
                  <a:spcPct val="0"/>
                </a:spcBef>
              </a:pPr>
              <a:t>80</a:t>
            </a:fld>
            <a:endParaRPr lang="en-US" altLang="en-US">
              <a:latin typeface="Times New Roman" panose="02020603050405020304" pitchFamily="18"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E7711899-824E-98C9-7FAE-EAA7C29CF1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07F54C10-8057-4296-7E2F-C43B6D5D45A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0964" name="Slide Number Placeholder 3">
            <a:extLst>
              <a:ext uri="{FF2B5EF4-FFF2-40B4-BE49-F238E27FC236}">
                <a16:creationId xmlns:a16="http://schemas.microsoft.com/office/drawing/2014/main" id="{E9817DAD-C80B-211E-45C4-209D901C40B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1429B6F-455A-4788-B9D9-766FD67AC744}" type="slidenum">
              <a:rPr lang="en-US" altLang="en-US">
                <a:latin typeface="Times New Roman" panose="02020603050405020304" pitchFamily="18" charset="0"/>
              </a:rPr>
              <a:pPr>
                <a:spcBef>
                  <a:spcPct val="0"/>
                </a:spcBef>
              </a:pPr>
              <a:t>81</a:t>
            </a:fld>
            <a:endParaRPr lang="en-US" altLang="en-US">
              <a:latin typeface="Times New Roman" panose="02020603050405020304" pitchFamily="18"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6C2035D0-4D67-96DE-00CD-A4479C7C055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B19F0522-F9C7-1F62-F78F-AFF7815901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3012" name="Slide Number Placeholder 3">
            <a:extLst>
              <a:ext uri="{FF2B5EF4-FFF2-40B4-BE49-F238E27FC236}">
                <a16:creationId xmlns:a16="http://schemas.microsoft.com/office/drawing/2014/main" id="{591FBCC6-28E9-74B4-8916-F809D7D8D6A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4CBA433-5F49-4DE6-96CF-F8301F280BAC}" type="slidenum">
              <a:rPr lang="en-US" altLang="en-US">
                <a:latin typeface="Times New Roman" panose="02020603050405020304" pitchFamily="18" charset="0"/>
              </a:rPr>
              <a:pPr>
                <a:spcBef>
                  <a:spcPct val="0"/>
                </a:spcBef>
              </a:pPr>
              <a:t>82</a:t>
            </a:fld>
            <a:endParaRPr lang="en-US" altLang="en-US">
              <a:latin typeface="Times New Roman" panose="02020603050405020304" pitchFamily="18"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C64B602A-769C-8083-CC9B-C28C9E5F1D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D6E70002-A5A5-8168-86E0-D7F3D8668A7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5060" name="Slide Number Placeholder 3">
            <a:extLst>
              <a:ext uri="{FF2B5EF4-FFF2-40B4-BE49-F238E27FC236}">
                <a16:creationId xmlns:a16="http://schemas.microsoft.com/office/drawing/2014/main" id="{C565A425-956D-0269-D16E-EC3FF418DD4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B3A1055-61F3-48F3-B488-00E779711718}" type="slidenum">
              <a:rPr lang="en-US" altLang="en-US">
                <a:latin typeface="Times New Roman" panose="02020603050405020304" pitchFamily="18" charset="0"/>
              </a:rPr>
              <a:pPr>
                <a:spcBef>
                  <a:spcPct val="0"/>
                </a:spcBef>
              </a:pPr>
              <a:t>83</a:t>
            </a:fld>
            <a:endParaRPr lang="en-US" altLang="en-US">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6C04352-ADD3-4349-A3FB-6C968E1DE656}" type="slidenum">
              <a:rPr lang="en-GB" smtClean="0"/>
              <a:t>9</a:t>
            </a:fld>
            <a:endParaRPr lang="en-GB" dirty="0"/>
          </a:p>
        </p:txBody>
      </p:sp>
    </p:spTree>
    <p:extLst>
      <p:ext uri="{BB962C8B-B14F-4D97-AF65-F5344CB8AC3E}">
        <p14:creationId xmlns:p14="http://schemas.microsoft.com/office/powerpoint/2010/main" val="129037091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D67A1EE4-A52D-7C26-3706-EA444CD8A97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4E5BCD95-35AA-4E55-F92A-50B90257395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7108" name="Slide Number Placeholder 3">
            <a:extLst>
              <a:ext uri="{FF2B5EF4-FFF2-40B4-BE49-F238E27FC236}">
                <a16:creationId xmlns:a16="http://schemas.microsoft.com/office/drawing/2014/main" id="{D648E3F9-F286-6330-1DFF-CA252A221D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DB881CD-E8C8-4D5D-85CB-CF4371C78C82}" type="slidenum">
              <a:rPr lang="en-US" altLang="en-US">
                <a:latin typeface="Times New Roman" panose="02020603050405020304" pitchFamily="18" charset="0"/>
              </a:rPr>
              <a:pPr>
                <a:spcBef>
                  <a:spcPct val="0"/>
                </a:spcBef>
              </a:pPr>
              <a:t>84</a:t>
            </a:fld>
            <a:endParaRPr lang="en-US" altLang="en-US">
              <a:latin typeface="Times New Roman" panose="02020603050405020304" pitchFamily="18"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484E18F0-985E-C2C2-7019-0C73003167F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F011B93F-6110-26F1-4E0F-5A1F297E28B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9156" name="Slide Number Placeholder 3">
            <a:extLst>
              <a:ext uri="{FF2B5EF4-FFF2-40B4-BE49-F238E27FC236}">
                <a16:creationId xmlns:a16="http://schemas.microsoft.com/office/drawing/2014/main" id="{23D7AE3D-D376-D39F-10A7-C60D19EF572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D4A83B2-4F42-4A1C-9E71-967B508A7E9D}" type="slidenum">
              <a:rPr lang="en-US" altLang="en-US">
                <a:latin typeface="Times New Roman" panose="02020603050405020304" pitchFamily="18" charset="0"/>
              </a:rPr>
              <a:pPr>
                <a:spcBef>
                  <a:spcPct val="0"/>
                </a:spcBef>
              </a:pPr>
              <a:t>85</a:t>
            </a:fld>
            <a:endParaRPr lang="en-US" altLang="en-US">
              <a:latin typeface="Times New Roman" panose="02020603050405020304" pitchFamily="18"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5232F5B4-FF95-BCE5-B680-FD47F4386DB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5D54E3C8-D3D6-9C73-53B8-38A22BC2070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04" name="Slide Number Placeholder 3">
            <a:extLst>
              <a:ext uri="{FF2B5EF4-FFF2-40B4-BE49-F238E27FC236}">
                <a16:creationId xmlns:a16="http://schemas.microsoft.com/office/drawing/2014/main" id="{94B6FD48-68C2-6DE0-8D7C-43868DC6F10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27AFCA8-3F6C-4201-8153-751FF6B49332}" type="slidenum">
              <a:rPr lang="en-US" altLang="en-US">
                <a:latin typeface="Times New Roman" panose="02020603050405020304" pitchFamily="18" charset="0"/>
              </a:rPr>
              <a:pPr>
                <a:spcBef>
                  <a:spcPct val="0"/>
                </a:spcBef>
              </a:pPr>
              <a:t>86</a:t>
            </a:fld>
            <a:endParaRPr lang="en-US" altLang="en-US">
              <a:latin typeface="Times New Roman" panose="02020603050405020304" pitchFamily="18"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35ED6ACB-B1F9-1387-8AD0-3824EC5B476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23B9559F-FAF4-D90F-27F2-86385B3BDEF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3252" name="Slide Number Placeholder 3">
            <a:extLst>
              <a:ext uri="{FF2B5EF4-FFF2-40B4-BE49-F238E27FC236}">
                <a16:creationId xmlns:a16="http://schemas.microsoft.com/office/drawing/2014/main" id="{D4AA7117-E963-4230-3166-F4579DB490C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D4EA6B5-9E4F-4CF1-B68C-965BAD427696}" type="slidenum">
              <a:rPr lang="en-US" altLang="en-US">
                <a:latin typeface="Times New Roman" panose="02020603050405020304" pitchFamily="18" charset="0"/>
              </a:rPr>
              <a:pPr>
                <a:spcBef>
                  <a:spcPct val="0"/>
                </a:spcBef>
              </a:pPr>
              <a:t>87</a:t>
            </a:fld>
            <a:endParaRPr lang="en-US" altLang="en-US">
              <a:latin typeface="Times New Roman" panose="02020603050405020304" pitchFamily="18"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681CBC93-FB8A-DF03-D962-3A00D78BE29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A0CFFB6E-35DA-2021-A010-5C49D5448B7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5300" name="Slide Number Placeholder 3">
            <a:extLst>
              <a:ext uri="{FF2B5EF4-FFF2-40B4-BE49-F238E27FC236}">
                <a16:creationId xmlns:a16="http://schemas.microsoft.com/office/drawing/2014/main" id="{A7040A32-E2CB-E4C2-45B9-19250FF298D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5246BC5-C9FA-433A-BBA7-925CC86787F6}" type="slidenum">
              <a:rPr lang="en-US" altLang="en-US">
                <a:latin typeface="Times New Roman" panose="02020603050405020304" pitchFamily="18" charset="0"/>
              </a:rPr>
              <a:pPr>
                <a:spcBef>
                  <a:spcPct val="0"/>
                </a:spcBef>
              </a:pPr>
              <a:t>88</a:t>
            </a:fld>
            <a:endParaRPr lang="en-US" altLang="en-US">
              <a:latin typeface="Times New Roman" panose="02020603050405020304" pitchFamily="18"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E1AB70C7-43EE-B5AE-70F2-8C9D6EBB3D2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7C6FA110-2E9D-9B2A-D8CC-174C23024A7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7348" name="Slide Number Placeholder 3">
            <a:extLst>
              <a:ext uri="{FF2B5EF4-FFF2-40B4-BE49-F238E27FC236}">
                <a16:creationId xmlns:a16="http://schemas.microsoft.com/office/drawing/2014/main" id="{743A73FA-32BD-2A7B-3AB0-7310E70396F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41CC010-4E21-4540-8603-9CB7365B79E9}" type="slidenum">
              <a:rPr lang="en-US" altLang="en-US">
                <a:latin typeface="Times New Roman" panose="02020603050405020304" pitchFamily="18" charset="0"/>
              </a:rPr>
              <a:pPr>
                <a:spcBef>
                  <a:spcPct val="0"/>
                </a:spcBef>
              </a:pPr>
              <a:t>89</a:t>
            </a:fld>
            <a:endParaRPr lang="en-US" altLang="en-US">
              <a:latin typeface="Times New Roman" panose="02020603050405020304" pitchFamily="18"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F3426DC9-0E0D-0568-4634-8FB8943C6E6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756794A1-313E-2E2A-20A4-CB835DC9C94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9396" name="Slide Number Placeholder 3">
            <a:extLst>
              <a:ext uri="{FF2B5EF4-FFF2-40B4-BE49-F238E27FC236}">
                <a16:creationId xmlns:a16="http://schemas.microsoft.com/office/drawing/2014/main" id="{CECB295E-4629-23D2-0A03-C2432C6FFD8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CEAB329-762F-40C6-9C71-86EA61803C21}" type="slidenum">
              <a:rPr lang="en-US" altLang="en-US">
                <a:latin typeface="Times New Roman" panose="02020603050405020304" pitchFamily="18" charset="0"/>
              </a:rPr>
              <a:pPr>
                <a:spcBef>
                  <a:spcPct val="0"/>
                </a:spcBef>
              </a:pPr>
              <a:t>90</a:t>
            </a:fld>
            <a:endParaRPr lang="en-US" altLang="en-US">
              <a:latin typeface="Times New Roman" panose="02020603050405020304" pitchFamily="18"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5D927051-17AE-0C29-2A79-0247F37A00F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883D894C-EF10-10D0-DE8E-D8CE7E7EA68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1444" name="Slide Number Placeholder 3">
            <a:extLst>
              <a:ext uri="{FF2B5EF4-FFF2-40B4-BE49-F238E27FC236}">
                <a16:creationId xmlns:a16="http://schemas.microsoft.com/office/drawing/2014/main" id="{13EF6254-68C6-7046-6EDC-4F4642AB636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656A4F4-1ED5-4573-8946-2E5CF823B230}" type="slidenum">
              <a:rPr lang="en-US" altLang="en-US">
                <a:latin typeface="Times New Roman" panose="02020603050405020304" pitchFamily="18" charset="0"/>
              </a:rPr>
              <a:pPr>
                <a:spcBef>
                  <a:spcPct val="0"/>
                </a:spcBef>
              </a:pPr>
              <a:t>91</a:t>
            </a:fld>
            <a:endParaRPr lang="en-US" altLang="en-US">
              <a:latin typeface="Times New Roman" panose="02020603050405020304" pitchFamily="18"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7B849C49-7DAF-A7A5-4F9D-AD06093740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5ACE8336-DABE-6D09-940A-D42242FA5BE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3492" name="Slide Number Placeholder 3">
            <a:extLst>
              <a:ext uri="{FF2B5EF4-FFF2-40B4-BE49-F238E27FC236}">
                <a16:creationId xmlns:a16="http://schemas.microsoft.com/office/drawing/2014/main" id="{A7F8951F-50AD-D4BD-FE9F-3D052C6C37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8DF3D73-E31B-47A4-96E1-02215D9480A5}" type="slidenum">
              <a:rPr lang="en-US" altLang="en-US">
                <a:latin typeface="Times New Roman" panose="02020603050405020304" pitchFamily="18" charset="0"/>
              </a:rPr>
              <a:pPr>
                <a:spcBef>
                  <a:spcPct val="0"/>
                </a:spcBef>
              </a:pPr>
              <a:t>92</a:t>
            </a:fld>
            <a:endParaRPr lang="en-US" altLang="en-US">
              <a:latin typeface="Times New Roman" panose="02020603050405020304" pitchFamily="18"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FA8887E9-2D3B-1EAA-1B0E-9427241CA28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290666E2-3C80-6E31-F437-602EAD744A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5540" name="Slide Number Placeholder 3">
            <a:extLst>
              <a:ext uri="{FF2B5EF4-FFF2-40B4-BE49-F238E27FC236}">
                <a16:creationId xmlns:a16="http://schemas.microsoft.com/office/drawing/2014/main" id="{79598473-8A7F-7206-3402-7638B2E6724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5EF5EAA-6902-41F3-A2D0-0E7058396533}" type="slidenum">
              <a:rPr lang="en-US" altLang="en-US">
                <a:latin typeface="Times New Roman" panose="02020603050405020304" pitchFamily="18" charset="0"/>
              </a:rPr>
              <a:pPr>
                <a:spcBef>
                  <a:spcPct val="0"/>
                </a:spcBef>
              </a:pPr>
              <a:t>93</a:t>
            </a:fld>
            <a:endParaRPr lang="en-US" altLang="en-US">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6C04352-ADD3-4349-A3FB-6C968E1DE656}" type="slidenum">
              <a:rPr lang="en-GB" smtClean="0"/>
              <a:t>10</a:t>
            </a:fld>
            <a:endParaRPr lang="en-GB" dirty="0"/>
          </a:p>
        </p:txBody>
      </p:sp>
    </p:spTree>
    <p:extLst>
      <p:ext uri="{BB962C8B-B14F-4D97-AF65-F5344CB8AC3E}">
        <p14:creationId xmlns:p14="http://schemas.microsoft.com/office/powerpoint/2010/main" val="108128705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D69CEAF7-3B94-5309-03E2-31E4450EFBD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B8D4FBDA-408A-AA76-F9F8-E98890B3FC2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7588" name="Slide Number Placeholder 3">
            <a:extLst>
              <a:ext uri="{FF2B5EF4-FFF2-40B4-BE49-F238E27FC236}">
                <a16:creationId xmlns:a16="http://schemas.microsoft.com/office/drawing/2014/main" id="{347F03E6-CFA4-E47D-1F48-F8A8654548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FFFB18C-4C93-4282-A644-AE74CC975AFC}" type="slidenum">
              <a:rPr lang="en-US" altLang="en-US">
                <a:latin typeface="Times New Roman" panose="02020603050405020304" pitchFamily="18" charset="0"/>
              </a:rPr>
              <a:pPr>
                <a:spcBef>
                  <a:spcPct val="0"/>
                </a:spcBef>
              </a:pPr>
              <a:t>94</a:t>
            </a:fld>
            <a:endParaRPr lang="en-US" altLang="en-US">
              <a:latin typeface="Times New Roman" panose="02020603050405020304" pitchFamily="18"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A1F283A3-7029-FE36-3CF3-946C4CC4A78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AC3B8C52-AACA-5489-4EE1-23A07EB83F4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9636" name="Slide Number Placeholder 3">
            <a:extLst>
              <a:ext uri="{FF2B5EF4-FFF2-40B4-BE49-F238E27FC236}">
                <a16:creationId xmlns:a16="http://schemas.microsoft.com/office/drawing/2014/main" id="{BC43483F-69F0-94DD-C32F-1F3D021012A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E6D1B0A-2B46-4BE3-9567-2F3CF3CEE317}" type="slidenum">
              <a:rPr lang="en-US" altLang="en-US">
                <a:latin typeface="Times New Roman" panose="02020603050405020304" pitchFamily="18" charset="0"/>
              </a:rPr>
              <a:pPr>
                <a:spcBef>
                  <a:spcPct val="0"/>
                </a:spcBef>
              </a:pPr>
              <a:t>95</a:t>
            </a:fld>
            <a:endParaRPr lang="en-US" altLang="en-US">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5D96F20-3C14-47DD-88AA-477478B922AE}" type="slidenum">
              <a:rPr lang="en-GB" smtClean="0"/>
              <a:t>12</a:t>
            </a:fld>
            <a:endParaRPr lang="en-GB"/>
          </a:p>
        </p:txBody>
      </p:sp>
    </p:spTree>
    <p:extLst>
      <p:ext uri="{BB962C8B-B14F-4D97-AF65-F5344CB8AC3E}">
        <p14:creationId xmlns:p14="http://schemas.microsoft.com/office/powerpoint/2010/main" val="3413527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B5F7AE57-C0E7-8E4F-8CDF-104E921569EA}" type="datetime1">
              <a:rPr lang="en-GB" smtClean="0"/>
              <a:t>27/01/2023</a:t>
            </a:fld>
            <a:endParaRPr lang="en-GB"/>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GB"/>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D8AC6650-73DF-46B7-A688-A216FA2CA224}" type="slidenum">
              <a:rPr lang="en-GB" smtClean="0"/>
              <a:t>‹#›</a:t>
            </a:fld>
            <a:endParaRPr lang="en-GB"/>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48B28BA2-CE2E-F548-B7A4-B5C6074BD0D9}" type="datetime1">
              <a:rPr lang="en-GB" smtClean="0"/>
              <a:t>27/01/2023</a:t>
            </a:fld>
            <a:endParaRPr lang="en-GB"/>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GB"/>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D8AC6650-73DF-46B7-A688-A216FA2CA224}" type="slidenum">
              <a:rPr lang="en-GB" smtClean="0"/>
              <a:t>‹#›</a:t>
            </a:fld>
            <a:endParaRPr lang="en-GB"/>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BF1AE4-3D59-CE46-BE36-859199F4C422}" type="datetime1">
              <a:rPr lang="en-GB" smtClean="0"/>
              <a:t>27/01/2023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AC6650-73DF-46B7-A688-A216FA2CA224}" type="slidenum">
              <a:rPr lang="en-GB" smtClean="0"/>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E7ED85-9BB7-7949-92CE-7E30EEAAD6B8}" type="datetime1">
              <a:rPr lang="en-GB" smtClean="0"/>
              <a:t>27/01/2023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AC6650-73DF-46B7-A688-A216FA2CA224}"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99"/>
                </a:solidFill>
                <a:latin typeface="Gill Sans MT" charset="0"/>
                <a:ea typeface="Gill Sans MT" charset="0"/>
                <a:cs typeface="Gill Sans MT"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99D667-8312-3C4E-A6DA-C3F057ECA3A0}" type="datetime1">
              <a:rPr lang="en-GB" smtClean="0"/>
              <a:t>27/01/2023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11490465" y="6246254"/>
            <a:ext cx="701535" cy="611746"/>
          </a:xfrm>
        </p:spPr>
        <p:txBody>
          <a:bodyPr/>
          <a:lstStyle>
            <a:lvl1pPr>
              <a:defRPr sz="1400">
                <a:latin typeface="Gill Sans MT" charset="0"/>
                <a:ea typeface="Gill Sans MT" charset="0"/>
                <a:cs typeface="Gill Sans MT" charset="0"/>
              </a:defRPr>
            </a:lvl1pPr>
          </a:lstStyle>
          <a:p>
            <a:fld id="{D8AC6650-73DF-46B7-A688-A216FA2CA224}"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D79C35-50D1-E54D-B534-DC38556427AA}" type="datetime1">
              <a:rPr lang="en-GB" smtClean="0"/>
              <a:t>27/01/2023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8AC6650-73DF-46B7-A688-A216FA2CA224}" type="slidenum">
              <a:rPr lang="en-GB" smtClean="0"/>
              <a:t>‹#›</a:t>
            </a:fld>
            <a:endParaRPr lang="en-GB"/>
          </a:p>
        </p:txBody>
      </p:sp>
    </p:spTree>
    <p:extLst>
      <p:ext uri="{BB962C8B-B14F-4D97-AF65-F5344CB8AC3E}">
        <p14:creationId xmlns:p14="http://schemas.microsoft.com/office/powerpoint/2010/main" val="1961487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52E99E14-6BFD-BE46-8795-3AFC465738BC}" type="datetime1">
              <a:rPr lang="en-GB" smtClean="0"/>
              <a:t>27/01/2023</a:t>
            </a:fld>
            <a:endParaRPr lang="en-GB"/>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GB"/>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D8AC6650-73DF-46B7-A688-A216FA2CA224}" type="slidenum">
              <a:rPr lang="en-GB" smtClean="0"/>
              <a:t>‹#›</a:t>
            </a:fld>
            <a:endParaRPr lang="en-GB"/>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3B2A57-313E-F548-8111-265009402C27}" type="datetime1">
              <a:rPr lang="en-GB" smtClean="0"/>
              <a:t>27/01/2023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1470783" y="6166902"/>
            <a:ext cx="721217" cy="689020"/>
          </a:xfrm>
        </p:spPr>
        <p:txBody>
          <a:bodyPr/>
          <a:lstStyle>
            <a:lvl1pPr>
              <a:defRPr sz="1400">
                <a:latin typeface="Gill Sans MT" charset="0"/>
                <a:ea typeface="Gill Sans MT" charset="0"/>
                <a:cs typeface="Gill Sans MT" charset="0"/>
              </a:defRPr>
            </a:lvl1pPr>
          </a:lstStyle>
          <a:p>
            <a:fld id="{D8AC6650-73DF-46B7-A688-A216FA2CA224}"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976C56-78F5-B74B-AC4E-DFA668F129F0}" type="datetime1">
              <a:rPr lang="en-GB" smtClean="0"/>
              <a:t>27/01/2023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8AC6650-73DF-46B7-A688-A216FA2CA224}"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A046439-09D8-F14B-879C-A1A6011D6EDB}" type="datetime1">
              <a:rPr lang="en-GB" smtClean="0"/>
              <a:t>27/01/2023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8AC6650-73DF-46B7-A688-A216FA2CA224}"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B5D95D-EB07-9C44-8F89-D8270F535DBA}" type="datetime1">
              <a:rPr lang="en-GB" smtClean="0"/>
              <a:t>27/01/2023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8AC6650-73DF-46B7-A688-A216FA2CA224}"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06C5C7CA-7638-304A-B1C0-95E4347D2628}" type="datetime1">
              <a:rPr lang="en-GB" smtClean="0"/>
              <a:t>27/01/2023</a:t>
            </a:fld>
            <a:endParaRPr lang="en-GB"/>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GB"/>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D8AC6650-73DF-46B7-A688-A216FA2CA224}" type="slidenum">
              <a:rPr lang="en-GB" smtClean="0"/>
              <a:t>‹#›</a:t>
            </a:fld>
            <a:endParaRPr lang="en-GB"/>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92B48C34-3440-BC47-8968-CFB8289B9DBB}" type="datetime1">
              <a:rPr lang="en-GB" smtClean="0"/>
              <a:t>27/01/2023</a:t>
            </a:fld>
            <a:endParaRPr lang="en-GB"/>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GB"/>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D8AC6650-73DF-46B7-A688-A216FA2CA224}" type="slidenum">
              <a:rPr lang="en-GB" smtClean="0"/>
              <a:t>‹#›</a:t>
            </a:fld>
            <a:endParaRPr lang="en-GB"/>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8923176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9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hf hdr="0" ftr="0" dt="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0.xml"/><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1.xml"/><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2.xml"/><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3.xml"/><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4.xml"/><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s/_rels/slide8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6.xml"/><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8.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8.xml"/></Relationships>
</file>

<file path=ppt/slides/_rels/slide88.xml.rels><?xml version="1.0" encoding="UTF-8" standalone="yes"?>
<Relationships xmlns="http://schemas.openxmlformats.org/package/2006/relationships"><Relationship Id="rId3" Type="http://schemas.openxmlformats.org/officeDocument/2006/relationships/hyperlink" Target="http://images.google.com/imgres?imgurl=http://www.cviog.uga.edu/Projects/gainfo/histcountymaps/ga1952map2.jpg&amp;imgrefurl=http://www.lib.utexas.edu/maps/map_sites/hist_sites.html&amp;h=3009&amp;w=2340&amp;sz=1800&amp;hl=en&amp;start=93&amp;um=1&amp;tbnid=IruXWixjaiHwoM:&amp;tbnh=150&amp;tbnw=117&amp;prev=/images%3Fq%3Dmap%26start%3D80%26ndsp%3D20%26svnum%3D10%26um%3D1%26hl%3Den%26rls%3Dcom.microsoft:en-us:IE-SearchBox%26rlz%3D1I7ADBS%26sa%3DN" TargetMode="External"/><Relationship Id="rId2" Type="http://schemas.openxmlformats.org/officeDocument/2006/relationships/notesSlide" Target="../notesSlides/notesSlide74.xml"/><Relationship Id="rId1" Type="http://schemas.openxmlformats.org/officeDocument/2006/relationships/slideLayout" Target="../slideLayouts/slideLayout8.xml"/><Relationship Id="rId4" Type="http://schemas.openxmlformats.org/officeDocument/2006/relationships/image" Target="../media/image21.jpeg"/></Relationships>
</file>

<file path=ppt/slides/_rels/slide8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5.xm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s/_rels/slide9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6.xml"/><Relationship Id="rId1" Type="http://schemas.openxmlformats.org/officeDocument/2006/relationships/slideLayout" Target="../slideLayouts/slideLayout8.xml"/><Relationship Id="rId4" Type="http://schemas.openxmlformats.org/officeDocument/2006/relationships/image" Target="../media/image25.jpeg"/></Relationships>
</file>

<file path=ppt/slides/_rels/slide9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7.xml"/><Relationship Id="rId1" Type="http://schemas.openxmlformats.org/officeDocument/2006/relationships/slideLayout" Target="../slideLayouts/slideLayout8.xml"/><Relationship Id="rId5" Type="http://schemas.openxmlformats.org/officeDocument/2006/relationships/image" Target="../media/image27.jpeg"/><Relationship Id="rId4" Type="http://schemas.openxmlformats.org/officeDocument/2006/relationships/hyperlink" Target="http://images.google.com/imgres?imgurl=http://www.lockley.net/images/detour.gif&amp;imgrefurl=http://www.lockley.net/construc.shtml&amp;h=200&amp;w=200&amp;sz=3&amp;tbnid=M3a8cQlsgRcEfM:&amp;tbnh=104&amp;tbnw=104&amp;prev=/images%3Fq%3Ddetour%2Bsign%26um%3D1&amp;start=3&amp;sa=X&amp;oi=images&amp;ct=image&amp;cd=3" TargetMode="External"/></Relationships>
</file>

<file path=ppt/slides/_rels/slide92.xml.rels><?xml version="1.0" encoding="UTF-8" standalone="yes"?>
<Relationships xmlns="http://schemas.openxmlformats.org/package/2006/relationships"><Relationship Id="rId3" Type="http://schemas.openxmlformats.org/officeDocument/2006/relationships/hyperlink" Target="http://images.google.com/imgres?imgurl=http://www.bulbman.com/images/signexitledrd.jpg&amp;imgrefurl=http://www.bulbman.com/index.php%3Fmain_page%3Dindex%26cPath%3D5164&amp;h=250&amp;w=376&amp;sz=38&amp;hl=en&amp;start=2&amp;um=1&amp;tbnid=-u1go7oF0YjywM:&amp;tbnh=81&amp;tbnw=122&amp;prev=/images%3Fq%3DExit%2Bsign%26svnum%3D10%26um%3D1%26hl%3Den%26rls%3Dcom.microsoft:en-us:IE-SearchBox%26rlz%3D1I7ADBS" TargetMode="External"/><Relationship Id="rId2" Type="http://schemas.openxmlformats.org/officeDocument/2006/relationships/notesSlide" Target="../notesSlides/notesSlide78.xml"/><Relationship Id="rId1" Type="http://schemas.openxmlformats.org/officeDocument/2006/relationships/slideLayout" Target="../slideLayouts/slideLayout8.xml"/><Relationship Id="rId6" Type="http://schemas.openxmlformats.org/officeDocument/2006/relationships/image" Target="../media/image29.jpeg"/><Relationship Id="rId5" Type="http://schemas.openxmlformats.org/officeDocument/2006/relationships/hyperlink" Target="http://images.google.com/imgres?imgurl=http://www.catharsis-it.com/site/Catharsis_114/images/content/Exit_Sign.jpg&amp;imgrefurl=http://www.catharsis-it.com/index.cfm%3FPID%3D16367%26PIDList%3D16346,16367&amp;h=565&amp;w=848&amp;sz=279&amp;hl=en&amp;start=3&amp;um=1&amp;tbnid=eYY68TaQXiwoyM:&amp;tbnh=97&amp;tbnw=145&amp;prev=/images%3Fq%3DExit%2Bsign%26svnum%3D10%26um%3D1%26hl%3Den%26rls%3Dcom.microsoft:en-us:IE-SearchBox%26rlz%3D1I7ADBS" TargetMode="External"/><Relationship Id="rId4" Type="http://schemas.openxmlformats.org/officeDocument/2006/relationships/image" Target="../media/image28.jpeg"/></Relationships>
</file>

<file path=ppt/slides/_rels/slide9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9.xml"/><Relationship Id="rId1" Type="http://schemas.openxmlformats.org/officeDocument/2006/relationships/slideLayout" Target="../slideLayouts/slideLayout8.xml"/><Relationship Id="rId5" Type="http://schemas.openxmlformats.org/officeDocument/2006/relationships/image" Target="../media/image31.jpeg"/><Relationship Id="rId4" Type="http://schemas.openxmlformats.org/officeDocument/2006/relationships/hyperlink" Target="http://images.google.com/imgres?imgurl=http://imagecache2.allposters.com/images/pic/EUR/1400-2004~Sign-Construction-Zone-Posters.jpg&amp;imgrefurl=http://www.allposters.com/-sp/Sign-Construction-Zone-Posters_i1214430_.htm&amp;h=400&amp;w=400&amp;sz=35&amp;hl=en&amp;start=1&amp;um=1&amp;tbnid=wYRxDkqNZJedkM:&amp;tbnh=124&amp;tbnw=124&amp;prev=/images%3Fq%3Dconstruction%2Bzone%2Bsign%26svnum%3D10%26um%3D1%26hl%3Den%26rlz%3D1T4ADBS_en___US221%26sa%3DG" TargetMode="External"/></Relationships>
</file>

<file path=ppt/slides/_rels/slide94.xml.rels><?xml version="1.0" encoding="UTF-8" standalone="yes"?>
<Relationships xmlns="http://schemas.openxmlformats.org/package/2006/relationships"><Relationship Id="rId3" Type="http://schemas.openxmlformats.org/officeDocument/2006/relationships/hyperlink" Target="http://images.google.com/imgres?imgurl=http://www.uscg.mil/hq/g-cp/cb/Oct2001/merge2.gif&amp;imgrefurl=http://www.uscg.mil/hq/g-cp/cb/Oct2001/Mergers.html&amp;h=367&amp;w=367&amp;sz=20&amp;hl=en&amp;start=1&amp;um=1&amp;tbnid=GPI1TtK6l41riM:&amp;tbnh=122&amp;tbnw=122&amp;prev=/images%3Fq%3Dmerge%2Bahead%2Bsign%26svnum%3D10%26um%3D1%26hl%3Den%26rlz%3D1T4ADBS_en___US221" TargetMode="External"/><Relationship Id="rId2" Type="http://schemas.openxmlformats.org/officeDocument/2006/relationships/notesSlide" Target="../notesSlides/notesSlide80.xml"/><Relationship Id="rId1" Type="http://schemas.openxmlformats.org/officeDocument/2006/relationships/slideLayout" Target="../slideLayouts/slideLayout8.xml"/><Relationship Id="rId4" Type="http://schemas.openxmlformats.org/officeDocument/2006/relationships/image" Target="../media/image32.jpeg"/></Relationships>
</file>

<file path=ppt/slides/_rels/slide95.xml.rels><?xml version="1.0" encoding="UTF-8" standalone="yes"?>
<Relationships xmlns="http://schemas.openxmlformats.org/package/2006/relationships"><Relationship Id="rId3" Type="http://schemas.openxmlformats.org/officeDocument/2006/relationships/hyperlink" Target="http://images.google.com/imgres?imgurl=http://images.jupiterimages.com/common/detail/44/38/23303844.jpg&amp;imgrefurl=http://www.jupiterimages.com/itemDetail.aspx%3FitemID%3D23303844&amp;h=250&amp;w=250&amp;sz=29&amp;hl=en&amp;start=3&amp;um=1&amp;tbnid=WyIlmJyKSIOroM:&amp;tbnh=111&amp;tbnw=111&amp;prev=/images%3Fq%3Dend%2Bof%2Bconstruction%2Bsign%26svnum%3D10%26um%3D1%26hl%3Den%26rlz%3D1T4ADBS_en___US221" TargetMode="External"/><Relationship Id="rId2" Type="http://schemas.openxmlformats.org/officeDocument/2006/relationships/notesSlide" Target="../notesSlides/notesSlide81.xml"/><Relationship Id="rId1" Type="http://schemas.openxmlformats.org/officeDocument/2006/relationships/slideLayout" Target="../slideLayouts/slideLayout8.xml"/><Relationship Id="rId4"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D9C394-5A14-5044-D1E1-FE8ED3DE30DC}"/>
              </a:ext>
            </a:extLst>
          </p:cNvPr>
          <p:cNvSpPr>
            <a:spLocks noGrp="1"/>
          </p:cNvSpPr>
          <p:nvPr>
            <p:ph type="title"/>
          </p:nvPr>
        </p:nvSpPr>
        <p:spPr/>
        <p:txBody>
          <a:bodyPr/>
          <a:lstStyle/>
          <a:p>
            <a:r>
              <a:rPr lang="en-IN" dirty="0"/>
              <a:t>Unit 1</a:t>
            </a:r>
          </a:p>
        </p:txBody>
      </p:sp>
      <p:sp>
        <p:nvSpPr>
          <p:cNvPr id="6" name="Text Placeholder 5">
            <a:extLst>
              <a:ext uri="{FF2B5EF4-FFF2-40B4-BE49-F238E27FC236}">
                <a16:creationId xmlns:a16="http://schemas.microsoft.com/office/drawing/2014/main" id="{C475F5C7-4CBF-C935-D07D-A5F83B46A855}"/>
              </a:ext>
            </a:extLst>
          </p:cNvPr>
          <p:cNvSpPr>
            <a:spLocks noGrp="1"/>
          </p:cNvSpPr>
          <p:nvPr>
            <p:ph type="body" idx="1"/>
          </p:nvPr>
        </p:nvSpPr>
        <p:spPr/>
        <p:txBody>
          <a:bodyPr/>
          <a:lstStyle/>
          <a:p>
            <a:endParaRPr lang="en-IN"/>
          </a:p>
        </p:txBody>
      </p:sp>
      <p:sp>
        <p:nvSpPr>
          <p:cNvPr id="4" name="Slide Number Placeholder 3">
            <a:extLst>
              <a:ext uri="{FF2B5EF4-FFF2-40B4-BE49-F238E27FC236}">
                <a16:creationId xmlns:a16="http://schemas.microsoft.com/office/drawing/2014/main" id="{B932B5C2-4EEF-F74B-3064-804CFBDF0B61}"/>
              </a:ext>
            </a:extLst>
          </p:cNvPr>
          <p:cNvSpPr>
            <a:spLocks noGrp="1"/>
          </p:cNvSpPr>
          <p:nvPr>
            <p:ph type="sldNum" sz="quarter" idx="12"/>
          </p:nvPr>
        </p:nvSpPr>
        <p:spPr/>
        <p:txBody>
          <a:bodyPr/>
          <a:lstStyle/>
          <a:p>
            <a:fld id="{D8AC6650-73DF-46B7-A688-A216FA2CA224}" type="slidenum">
              <a:rPr lang="en-GB" smtClean="0"/>
              <a:pPr/>
              <a:t>1</a:t>
            </a:fld>
            <a:endParaRPr lang="en-GB" dirty="0"/>
          </a:p>
        </p:txBody>
      </p:sp>
    </p:spTree>
    <p:extLst>
      <p:ext uri="{BB962C8B-B14F-4D97-AF65-F5344CB8AC3E}">
        <p14:creationId xmlns:p14="http://schemas.microsoft.com/office/powerpoint/2010/main" val="914542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920750" y="165101"/>
            <a:ext cx="8445500" cy="706437"/>
          </a:xfrm>
        </p:spPr>
        <p:txBody>
          <a:bodyPr>
            <a:normAutofit fontScale="90000"/>
          </a:bodyPr>
          <a:lstStyle/>
          <a:p>
            <a:pPr eaLnBrk="1" hangingPunct="1"/>
            <a:r>
              <a:rPr lang="en-GB" altLang="en-US" sz="4000" b="1" dirty="0">
                <a:latin typeface="Gill Sans MT" panose="020B0502020104020203" pitchFamily="34" charset="0"/>
              </a:rPr>
              <a:t>Types of conflict</a:t>
            </a:r>
            <a:br>
              <a:rPr lang="en-GB" altLang="en-US" dirty="0"/>
            </a:br>
            <a:endParaRPr lang="en-GB" altLang="en-US" dirty="0"/>
          </a:p>
        </p:txBody>
      </p:sp>
      <p:sp>
        <p:nvSpPr>
          <p:cNvPr id="31748" name="Line 4"/>
          <p:cNvSpPr>
            <a:spLocks noChangeShapeType="1"/>
          </p:cNvSpPr>
          <p:nvPr/>
        </p:nvSpPr>
        <p:spPr bwMode="auto">
          <a:xfrm>
            <a:off x="1774826" y="3716338"/>
            <a:ext cx="88931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31750" name="Line 6"/>
          <p:cNvSpPr>
            <a:spLocks noChangeShapeType="1"/>
          </p:cNvSpPr>
          <p:nvPr/>
        </p:nvSpPr>
        <p:spPr bwMode="auto">
          <a:xfrm>
            <a:off x="6527800" y="1196975"/>
            <a:ext cx="0" cy="53276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31751" name="Text Box 7"/>
          <p:cNvSpPr txBox="1">
            <a:spLocks noChangeArrowheads="1"/>
          </p:cNvSpPr>
          <p:nvPr/>
        </p:nvSpPr>
        <p:spPr bwMode="auto">
          <a:xfrm>
            <a:off x="2782889" y="908051"/>
            <a:ext cx="23002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GB" altLang="en-US" sz="2000" b="1" dirty="0"/>
              <a:t>Compatible goals</a:t>
            </a:r>
          </a:p>
        </p:txBody>
      </p:sp>
      <p:sp>
        <p:nvSpPr>
          <p:cNvPr id="31752" name="Text Box 8"/>
          <p:cNvSpPr txBox="1">
            <a:spLocks noChangeArrowheads="1"/>
          </p:cNvSpPr>
          <p:nvPr/>
        </p:nvSpPr>
        <p:spPr bwMode="auto">
          <a:xfrm>
            <a:off x="7608889" y="908050"/>
            <a:ext cx="25050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GB" altLang="en-US" sz="2000" b="1" dirty="0"/>
              <a:t>Incompatible goals</a:t>
            </a:r>
          </a:p>
        </p:txBody>
      </p:sp>
      <p:sp>
        <p:nvSpPr>
          <p:cNvPr id="31753" name="Text Box 9"/>
          <p:cNvSpPr txBox="1">
            <a:spLocks noChangeArrowheads="1"/>
          </p:cNvSpPr>
          <p:nvPr/>
        </p:nvSpPr>
        <p:spPr bwMode="auto">
          <a:xfrm rot="-5400000">
            <a:off x="1189038" y="4806951"/>
            <a:ext cx="18732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GB" altLang="en-US" sz="2000" b="1" dirty="0"/>
              <a:t>Incompatible behaviour</a:t>
            </a:r>
          </a:p>
        </p:txBody>
      </p:sp>
      <p:sp>
        <p:nvSpPr>
          <p:cNvPr id="31754" name="Text Box 10"/>
          <p:cNvSpPr txBox="1">
            <a:spLocks noChangeArrowheads="1"/>
          </p:cNvSpPr>
          <p:nvPr/>
        </p:nvSpPr>
        <p:spPr bwMode="auto">
          <a:xfrm rot="-5400000">
            <a:off x="1168401" y="2163763"/>
            <a:ext cx="17716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GB" altLang="en-US" sz="2000" b="1" dirty="0"/>
              <a:t>Compatible behaviour</a:t>
            </a:r>
          </a:p>
        </p:txBody>
      </p:sp>
      <p:pic>
        <p:nvPicPr>
          <p:cNvPr id="3175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3613" y="1341438"/>
            <a:ext cx="1644650" cy="186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6"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3563" y="1341439"/>
            <a:ext cx="15240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7"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5050" y="3933825"/>
            <a:ext cx="1568450"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8"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56588" y="3933825"/>
            <a:ext cx="1504950"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9" name="Text Box 15"/>
          <p:cNvSpPr txBox="1">
            <a:spLocks noChangeArrowheads="1"/>
          </p:cNvSpPr>
          <p:nvPr/>
        </p:nvSpPr>
        <p:spPr bwMode="auto">
          <a:xfrm>
            <a:off x="3575050" y="3187701"/>
            <a:ext cx="1657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GB" altLang="en-US" sz="2000" dirty="0"/>
              <a:t>No conflict</a:t>
            </a:r>
          </a:p>
        </p:txBody>
      </p:sp>
      <p:sp>
        <p:nvSpPr>
          <p:cNvPr id="31760" name="Text Box 16"/>
          <p:cNvSpPr txBox="1">
            <a:spLocks noChangeArrowheads="1"/>
          </p:cNvSpPr>
          <p:nvPr/>
        </p:nvSpPr>
        <p:spPr bwMode="auto">
          <a:xfrm>
            <a:off x="8112126" y="3213101"/>
            <a:ext cx="1749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GB" altLang="en-US" sz="2000" dirty="0"/>
              <a:t>Latent conflict</a:t>
            </a:r>
          </a:p>
        </p:txBody>
      </p:sp>
      <p:sp>
        <p:nvSpPr>
          <p:cNvPr id="31761" name="Text Box 17"/>
          <p:cNvSpPr txBox="1">
            <a:spLocks noChangeArrowheads="1"/>
          </p:cNvSpPr>
          <p:nvPr/>
        </p:nvSpPr>
        <p:spPr bwMode="auto">
          <a:xfrm>
            <a:off x="3359150" y="6021389"/>
            <a:ext cx="19446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GB" altLang="en-US" sz="2000" dirty="0"/>
              <a:t>Surface conflict</a:t>
            </a:r>
          </a:p>
        </p:txBody>
      </p:sp>
      <p:sp>
        <p:nvSpPr>
          <p:cNvPr id="31762" name="Text Box 18"/>
          <p:cNvSpPr txBox="1">
            <a:spLocks noChangeArrowheads="1"/>
          </p:cNvSpPr>
          <p:nvPr/>
        </p:nvSpPr>
        <p:spPr bwMode="auto">
          <a:xfrm>
            <a:off x="8254268" y="6021389"/>
            <a:ext cx="172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GB" altLang="en-US" sz="2000" dirty="0"/>
              <a:t>Open conflict</a:t>
            </a:r>
          </a:p>
        </p:txBody>
      </p:sp>
      <p:sp>
        <p:nvSpPr>
          <p:cNvPr id="3" name="Slide Number Placeholder 2"/>
          <p:cNvSpPr>
            <a:spLocks noGrp="1"/>
          </p:cNvSpPr>
          <p:nvPr>
            <p:ph type="sldNum" sz="quarter" idx="12"/>
          </p:nvPr>
        </p:nvSpPr>
        <p:spPr/>
        <p:txBody>
          <a:bodyPr/>
          <a:lstStyle/>
          <a:p>
            <a:fld id="{D8AC6650-73DF-46B7-A688-A216FA2CA224}" type="slidenum">
              <a:rPr lang="en-GB" smtClean="0"/>
              <a:t>10</a:t>
            </a:fld>
            <a:endParaRPr lang="en-GB"/>
          </a:p>
        </p:txBody>
      </p:sp>
      <p:sp>
        <p:nvSpPr>
          <p:cNvPr id="19" name="TextBox 18"/>
          <p:cNvSpPr txBox="1"/>
          <p:nvPr/>
        </p:nvSpPr>
        <p:spPr>
          <a:xfrm>
            <a:off x="743749" y="6434853"/>
            <a:ext cx="2615401" cy="369332"/>
          </a:xfrm>
          <a:prstGeom prst="rect">
            <a:avLst/>
          </a:prstGeom>
          <a:noFill/>
        </p:spPr>
        <p:txBody>
          <a:bodyPr wrap="square" rtlCol="0">
            <a:spAutoFit/>
          </a:bodyPr>
          <a:lstStyle/>
          <a:p>
            <a:r>
              <a:rPr lang="en-US" dirty="0">
                <a:latin typeface="Gill Sans MT" charset="0"/>
                <a:ea typeface="Gill Sans MT" charset="0"/>
                <a:cs typeface="Gill Sans MT" charset="0"/>
              </a:rPr>
              <a:t>From </a:t>
            </a:r>
            <a:r>
              <a:rPr lang="en-US" dirty="0" err="1">
                <a:latin typeface="Gill Sans MT" charset="0"/>
                <a:ea typeface="Gill Sans MT" charset="0"/>
                <a:cs typeface="Gill Sans MT" charset="0"/>
              </a:rPr>
              <a:t>Tearfund</a:t>
            </a:r>
            <a:r>
              <a:rPr lang="en-US" dirty="0">
                <a:latin typeface="Gill Sans MT" charset="0"/>
                <a:ea typeface="Gill Sans MT" charset="0"/>
                <a:cs typeface="Gill Sans MT" charset="0"/>
              </a:rPr>
              <a:t> (no date) </a:t>
            </a:r>
          </a:p>
        </p:txBody>
      </p:sp>
      <p:sp>
        <p:nvSpPr>
          <p:cNvPr id="4" name="Right Arrow 3"/>
          <p:cNvSpPr/>
          <p:nvPr/>
        </p:nvSpPr>
        <p:spPr>
          <a:xfrm>
            <a:off x="743749" y="3593386"/>
            <a:ext cx="7439814" cy="22606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Gill Sans MT" charset="0"/>
                <a:ea typeface="Gill Sans MT" charset="0"/>
                <a:cs typeface="Gill Sans MT" charset="0"/>
              </a:rPr>
              <a:t>Open conflict is both visible and deep-rooted, emerging from incompatible goals and </a:t>
            </a:r>
            <a:r>
              <a:rPr lang="en-US" sz="2400" dirty="0" err="1">
                <a:latin typeface="Gill Sans MT" charset="0"/>
                <a:ea typeface="Gill Sans MT" charset="0"/>
                <a:cs typeface="Gill Sans MT" charset="0"/>
              </a:rPr>
              <a:t>behaviour</a:t>
            </a:r>
            <a:endParaRPr lang="en-US" sz="2400" dirty="0">
              <a:latin typeface="Gill Sans MT" charset="0"/>
              <a:ea typeface="Gill Sans MT" charset="0"/>
              <a:cs typeface="Gill Sans MT" charset="0"/>
            </a:endParaRPr>
          </a:p>
        </p:txBody>
      </p:sp>
    </p:spTree>
    <p:extLst>
      <p:ext uri="{BB962C8B-B14F-4D97-AF65-F5344CB8AC3E}">
        <p14:creationId xmlns:p14="http://schemas.microsoft.com/office/powerpoint/2010/main" val="954529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0552" y="1942633"/>
            <a:ext cx="9144000" cy="909055"/>
          </a:xfrm>
        </p:spPr>
        <p:txBody>
          <a:bodyPr>
            <a:normAutofit fontScale="90000"/>
          </a:bodyPr>
          <a:lstStyle/>
          <a:p>
            <a:br>
              <a:rPr lang="en-US" sz="5300" b="1" dirty="0">
                <a:solidFill>
                  <a:srgbClr val="000099"/>
                </a:solidFill>
                <a:latin typeface="Gill Sans MT" panose="020B0502020104020203" pitchFamily="34" charset="0"/>
              </a:rPr>
            </a:br>
            <a:br>
              <a:rPr lang="en-US" sz="5300" b="1" dirty="0">
                <a:solidFill>
                  <a:srgbClr val="000099"/>
                </a:solidFill>
                <a:latin typeface="Gill Sans MT" panose="020B0502020104020203" pitchFamily="34" charset="0"/>
              </a:rPr>
            </a:br>
            <a:br>
              <a:rPr lang="en-US" sz="5300" b="1" dirty="0">
                <a:solidFill>
                  <a:srgbClr val="000099"/>
                </a:solidFill>
                <a:latin typeface="Gill Sans MT" panose="020B0502020104020203" pitchFamily="34" charset="0"/>
              </a:rPr>
            </a:br>
            <a:br>
              <a:rPr lang="en-US" sz="5300" b="1" dirty="0">
                <a:solidFill>
                  <a:srgbClr val="000099"/>
                </a:solidFill>
                <a:latin typeface="Gill Sans MT" panose="020B0502020104020203" pitchFamily="34" charset="0"/>
              </a:rPr>
            </a:br>
            <a:br>
              <a:rPr lang="en-US" sz="5300" b="1" dirty="0">
                <a:solidFill>
                  <a:srgbClr val="000099"/>
                </a:solidFill>
                <a:latin typeface="Gill Sans MT" panose="020B0502020104020203" pitchFamily="34" charset="0"/>
              </a:rPr>
            </a:br>
            <a:br>
              <a:rPr lang="en-GB" sz="4800" dirty="0">
                <a:solidFill>
                  <a:srgbClr val="000099"/>
                </a:solidFill>
              </a:rPr>
            </a:br>
            <a:r>
              <a:rPr lang="en-US" sz="4800" b="1" dirty="0">
                <a:solidFill>
                  <a:srgbClr val="000099"/>
                </a:solidFill>
                <a:latin typeface="Gill Sans MT" panose="020B0502020104020203" pitchFamily="34" charset="0"/>
              </a:rPr>
              <a:t> 2. </a:t>
            </a:r>
            <a:r>
              <a:rPr lang="en-GB" sz="4800" b="1" dirty="0">
                <a:solidFill>
                  <a:srgbClr val="000099"/>
                </a:solidFill>
                <a:latin typeface="Gill Sans MT" panose="020B0502020104020203" pitchFamily="34" charset="0"/>
              </a:rPr>
              <a:t>What causes conflict?</a:t>
            </a:r>
          </a:p>
        </p:txBody>
      </p:sp>
      <p:sp>
        <p:nvSpPr>
          <p:cNvPr id="3" name="TextBox 2"/>
          <p:cNvSpPr txBox="1"/>
          <p:nvPr/>
        </p:nvSpPr>
        <p:spPr>
          <a:xfrm>
            <a:off x="1766807" y="2960176"/>
            <a:ext cx="8725546" cy="1231106"/>
          </a:xfrm>
          <a:prstGeom prst="rect">
            <a:avLst/>
          </a:prstGeom>
          <a:noFill/>
        </p:spPr>
        <p:txBody>
          <a:bodyPr wrap="square" rtlCol="0">
            <a:spAutoFit/>
          </a:bodyPr>
          <a:lstStyle/>
          <a:p>
            <a:pPr algn="ctr"/>
            <a:r>
              <a:rPr lang="en-US" sz="2800" i="1" dirty="0">
                <a:latin typeface="Gill Sans MT" panose="020B0502020104020203" pitchFamily="34" charset="77"/>
              </a:rPr>
              <a:t>Learning objective 2: Improve understanding of the </a:t>
            </a:r>
            <a:r>
              <a:rPr lang="en-GB" sz="2800" i="1" dirty="0">
                <a:latin typeface="Gill Sans MT" panose="020B0502020104020203" pitchFamily="34" charset="77"/>
              </a:rPr>
              <a:t>common causes and types of conflicts in and around protected areas </a:t>
            </a:r>
          </a:p>
          <a:p>
            <a:endParaRPr lang="en-US" dirty="0">
              <a:latin typeface="Gill Sans MT" panose="020B0502020104020203" pitchFamily="34" charset="77"/>
            </a:endParaRPr>
          </a:p>
        </p:txBody>
      </p:sp>
      <p:sp>
        <p:nvSpPr>
          <p:cNvPr id="8" name="Slide Number Placeholder 7"/>
          <p:cNvSpPr>
            <a:spLocks noGrp="1"/>
          </p:cNvSpPr>
          <p:nvPr>
            <p:ph type="sldNum" sz="quarter" idx="12"/>
          </p:nvPr>
        </p:nvSpPr>
        <p:spPr/>
        <p:txBody>
          <a:bodyPr/>
          <a:lstStyle/>
          <a:p>
            <a:fld id="{D8AC6650-73DF-46B7-A688-A216FA2CA224}" type="slidenum">
              <a:rPr lang="en-GB" smtClean="0"/>
              <a:t>11</a:t>
            </a:fld>
            <a:endParaRPr lang="en-GB"/>
          </a:p>
        </p:txBody>
      </p:sp>
    </p:spTree>
    <p:extLst>
      <p:ext uri="{BB962C8B-B14F-4D97-AF65-F5344CB8AC3E}">
        <p14:creationId xmlns:p14="http://schemas.microsoft.com/office/powerpoint/2010/main" val="1388795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24133" y="612870"/>
            <a:ext cx="10515600" cy="2242871"/>
          </a:xfrm>
        </p:spPr>
        <p:txBody>
          <a:bodyPr>
            <a:normAutofit fontScale="85000" lnSpcReduction="20000"/>
          </a:bodyPr>
          <a:lstStyle/>
          <a:p>
            <a:pPr marL="0" indent="0" algn="ctr">
              <a:buNone/>
            </a:pPr>
            <a:r>
              <a:rPr lang="en-US" sz="4800" b="1" dirty="0">
                <a:solidFill>
                  <a:srgbClr val="000099"/>
                </a:solidFill>
                <a:latin typeface="Gill Sans MT" panose="020B0502020104020203" pitchFamily="34" charset="0"/>
              </a:rPr>
              <a:t>Group exercise: What are the common causes of conflict around protected areas in Uganda?</a:t>
            </a:r>
          </a:p>
          <a:p>
            <a:pPr marL="0" indent="0" algn="ctr">
              <a:buNone/>
            </a:pPr>
            <a:r>
              <a:rPr lang="en-US" sz="4800" b="1" dirty="0">
                <a:solidFill>
                  <a:srgbClr val="000099"/>
                </a:solidFill>
                <a:latin typeface="Gill Sans MT" panose="020B0502020104020203" pitchFamily="34" charset="0"/>
              </a:rPr>
              <a:t>(case study)</a:t>
            </a:r>
          </a:p>
          <a:p>
            <a:endParaRPr lang="en-US" b="1" dirty="0">
              <a:latin typeface="Gill Sans MT" panose="020B0502020104020203" pitchFamily="34" charset="0"/>
            </a:endParaRPr>
          </a:p>
        </p:txBody>
      </p:sp>
      <p:sp>
        <p:nvSpPr>
          <p:cNvPr id="4" name="Content Placeholder 2"/>
          <p:cNvSpPr txBox="1">
            <a:spLocks/>
          </p:cNvSpPr>
          <p:nvPr/>
        </p:nvSpPr>
        <p:spPr>
          <a:xfrm>
            <a:off x="824133" y="3798276"/>
            <a:ext cx="10515600" cy="2241916"/>
          </a:xfrm>
          <a:prstGeom prst="rect">
            <a:avLst/>
          </a:prstGeom>
        </p:spPr>
        <p:txBody>
          <a:bodyPr vert="horz" lIns="91440" tIns="45720" rIns="91440" bIns="45720" rtlCol="0">
            <a:normAutofit fontScale="92500" lnSpcReduction="10000"/>
          </a:bodyPr>
          <a:lstStyle>
            <a:lvl1pPr marL="457200" indent="-457200" algn="l" defTabSz="914400" rtl="0" eaLnBrk="1" latinLnBrk="0" hangingPunct="1">
              <a:lnSpc>
                <a:spcPct val="90000"/>
              </a:lnSpc>
              <a:spcBef>
                <a:spcPts val="1000"/>
              </a:spcBef>
              <a:buFont typeface="Wingdings" panose="05000000000000000000" pitchFamily="2" charset="2"/>
              <a:buChar char="q"/>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anose="05000000000000000000" pitchFamily="2" charset="2"/>
              <a:buNone/>
            </a:pPr>
            <a:r>
              <a:rPr lang="en-US" sz="3600" b="1" i="1" dirty="0">
                <a:latin typeface="Gill Sans MT" panose="020B0502020104020203" pitchFamily="34" charset="0"/>
              </a:rPr>
              <a:t>5 minutes to brainstorm examples of conservation conflicts in Uganda</a:t>
            </a:r>
          </a:p>
          <a:p>
            <a:pPr marL="0" indent="0" algn="ctr">
              <a:buFont typeface="Wingdings" panose="05000000000000000000" pitchFamily="2" charset="2"/>
              <a:buNone/>
            </a:pPr>
            <a:r>
              <a:rPr lang="en-US" sz="3600" i="1" dirty="0">
                <a:latin typeface="Gill Sans MT" panose="020B0502020104020203" pitchFamily="34" charset="0"/>
              </a:rPr>
              <a:t>In groups, list the conflicts you have experienced on a flipchart, (keep this as you will refer to this later) and select one person from each group to share with everyone</a:t>
            </a:r>
          </a:p>
          <a:p>
            <a:endParaRPr lang="en-US" b="1" dirty="0">
              <a:latin typeface="Gill Sans MT" panose="020B0502020104020203" pitchFamily="34" charset="0"/>
            </a:endParaRPr>
          </a:p>
        </p:txBody>
      </p:sp>
      <p:sp>
        <p:nvSpPr>
          <p:cNvPr id="5" name="Slide Number Placeholder 4"/>
          <p:cNvSpPr>
            <a:spLocks noGrp="1"/>
          </p:cNvSpPr>
          <p:nvPr>
            <p:ph type="sldNum" sz="quarter" idx="12"/>
          </p:nvPr>
        </p:nvSpPr>
        <p:spPr/>
        <p:txBody>
          <a:bodyPr/>
          <a:lstStyle/>
          <a:p>
            <a:fld id="{D8AC6650-73DF-46B7-A688-A216FA2CA224}" type="slidenum">
              <a:rPr lang="en-GB" smtClean="0"/>
              <a:t>12</a:t>
            </a:fld>
            <a:endParaRPr lang="en-GB"/>
          </a:p>
        </p:txBody>
      </p:sp>
    </p:spTree>
    <p:extLst>
      <p:ext uri="{BB962C8B-B14F-4D97-AF65-F5344CB8AC3E}">
        <p14:creationId xmlns:p14="http://schemas.microsoft.com/office/powerpoint/2010/main" val="9656291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Forests on private land are slowly dissaper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757386"/>
            <a:ext cx="5813864" cy="434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p:cNvSpPr>
            <a:spLocks noGrp="1"/>
          </p:cNvSpPr>
          <p:nvPr>
            <p:ph type="title"/>
          </p:nvPr>
        </p:nvSpPr>
        <p:spPr>
          <a:xfrm>
            <a:off x="838200" y="365125"/>
            <a:ext cx="10515600" cy="1095185"/>
          </a:xfrm>
        </p:spPr>
        <p:txBody>
          <a:bodyPr>
            <a:normAutofit fontScale="90000"/>
          </a:bodyPr>
          <a:lstStyle/>
          <a:p>
            <a:r>
              <a:rPr lang="en-US" b="1" dirty="0">
                <a:solidFill>
                  <a:srgbClr val="000099"/>
                </a:solidFill>
                <a:latin typeface="Gill Sans MT" panose="020B0502020104020203" pitchFamily="34" charset="0"/>
              </a:rPr>
              <a:t>Diverse interests and different values attached to nature...</a:t>
            </a:r>
            <a:endParaRPr lang="en-GB" dirty="0">
              <a:solidFill>
                <a:srgbClr val="000099"/>
              </a:solidFill>
            </a:endParaRPr>
          </a:p>
        </p:txBody>
      </p:sp>
      <p:sp>
        <p:nvSpPr>
          <p:cNvPr id="8" name="Content Placeholder 7"/>
          <p:cNvSpPr>
            <a:spLocks noGrp="1"/>
          </p:cNvSpPr>
          <p:nvPr>
            <p:ph sz="half" idx="1"/>
          </p:nvPr>
        </p:nvSpPr>
        <p:spPr>
          <a:xfrm>
            <a:off x="960894" y="1757387"/>
            <a:ext cx="5211305" cy="4735488"/>
          </a:xfrm>
        </p:spPr>
        <p:txBody>
          <a:bodyPr>
            <a:normAutofit fontScale="92500" lnSpcReduction="20000"/>
          </a:bodyPr>
          <a:lstStyle/>
          <a:p>
            <a:pPr marL="0" indent="0">
              <a:buNone/>
            </a:pPr>
            <a:r>
              <a:rPr lang="en-US" sz="2800" dirty="0">
                <a:latin typeface="Gill Sans MT" panose="020B0502020104020203" pitchFamily="34" charset="0"/>
              </a:rPr>
              <a:t>Does this picture show...</a:t>
            </a:r>
          </a:p>
          <a:p>
            <a:pPr>
              <a:buFont typeface="Wingdings" panose="05000000000000000000" pitchFamily="2" charset="2"/>
              <a:buChar char="§"/>
            </a:pPr>
            <a:r>
              <a:rPr lang="en-US" sz="2800" dirty="0">
                <a:latin typeface="Gill Sans MT" panose="020B0502020104020203" pitchFamily="34" charset="0"/>
              </a:rPr>
              <a:t>Haven for endangered species? </a:t>
            </a:r>
          </a:p>
          <a:p>
            <a:pPr>
              <a:buFont typeface="Wingdings" panose="05000000000000000000" pitchFamily="2" charset="2"/>
              <a:buChar char="§"/>
            </a:pPr>
            <a:r>
              <a:rPr lang="en-US" sz="2800" dirty="0">
                <a:latin typeface="Gill Sans MT" panose="020B0502020104020203" pitchFamily="34" charset="0"/>
              </a:rPr>
              <a:t>Rain formation/climate control?</a:t>
            </a:r>
          </a:p>
          <a:p>
            <a:pPr>
              <a:buFont typeface="Wingdings" panose="05000000000000000000" pitchFamily="2" charset="2"/>
              <a:buChar char="§"/>
            </a:pPr>
            <a:r>
              <a:rPr lang="en-US" sz="2800" dirty="0">
                <a:latin typeface="Gill Sans MT" panose="020B0502020104020203" pitchFamily="34" charset="0"/>
              </a:rPr>
              <a:t>Beautiful landscape, tourism $?</a:t>
            </a:r>
          </a:p>
          <a:p>
            <a:pPr>
              <a:buFont typeface="Wingdings" panose="05000000000000000000" pitchFamily="2" charset="2"/>
              <a:buChar char="§"/>
            </a:pPr>
            <a:r>
              <a:rPr lang="en-US" sz="2800" dirty="0">
                <a:latin typeface="Gill Sans MT" panose="020B0502020104020203" pitchFamily="34" charset="0"/>
              </a:rPr>
              <a:t>Timber? Fuelwood?</a:t>
            </a:r>
          </a:p>
          <a:p>
            <a:pPr>
              <a:buFont typeface="Wingdings" panose="05000000000000000000" pitchFamily="2" charset="2"/>
              <a:buChar char="§"/>
            </a:pPr>
            <a:r>
              <a:rPr lang="en-US" sz="2800" dirty="0">
                <a:latin typeface="Gill Sans MT" panose="020B0502020104020203" pitchFamily="34" charset="0"/>
              </a:rPr>
              <a:t>Somewhere to cultivate, graze, fish?</a:t>
            </a:r>
          </a:p>
          <a:p>
            <a:pPr>
              <a:buFont typeface="Wingdings" panose="05000000000000000000" pitchFamily="2" charset="2"/>
              <a:buChar char="§"/>
            </a:pPr>
            <a:r>
              <a:rPr lang="en-US" sz="2800" dirty="0">
                <a:latin typeface="Gill Sans MT" panose="020B0502020104020203" pitchFamily="34" charset="0"/>
              </a:rPr>
              <a:t>Employment?</a:t>
            </a:r>
          </a:p>
          <a:p>
            <a:pPr>
              <a:buFont typeface="Wingdings" panose="05000000000000000000" pitchFamily="2" charset="2"/>
              <a:buChar char="§"/>
            </a:pPr>
            <a:r>
              <a:rPr lang="en-US" sz="2800" dirty="0">
                <a:latin typeface="Gill Sans MT" panose="020B0502020104020203" pitchFamily="34" charset="0"/>
              </a:rPr>
              <a:t>Honey, fruit, meat, medicine?</a:t>
            </a:r>
          </a:p>
          <a:p>
            <a:pPr>
              <a:buFont typeface="Wingdings" panose="05000000000000000000" pitchFamily="2" charset="2"/>
              <a:buChar char="§"/>
            </a:pPr>
            <a:r>
              <a:rPr lang="en-US" sz="2800" dirty="0">
                <a:latin typeface="Gill Sans MT" panose="020B0502020104020203" pitchFamily="34" charset="0"/>
              </a:rPr>
              <a:t>Cultural or sacred space?</a:t>
            </a:r>
          </a:p>
          <a:p>
            <a:pPr>
              <a:buFont typeface="Wingdings" panose="05000000000000000000" pitchFamily="2" charset="2"/>
              <a:buChar char="§"/>
            </a:pPr>
            <a:r>
              <a:rPr lang="en-US" sz="2800" dirty="0">
                <a:latin typeface="Gill Sans MT" panose="020B0502020104020203" pitchFamily="34" charset="0"/>
              </a:rPr>
              <a:t>Minerals, gas?</a:t>
            </a:r>
            <a:endParaRPr lang="en-GB" sz="2800" dirty="0">
              <a:latin typeface="Gill Sans MT" panose="020B0502020104020203" pitchFamily="34" charset="0"/>
            </a:endParaRPr>
          </a:p>
          <a:p>
            <a:endParaRPr lang="en-GB" dirty="0"/>
          </a:p>
        </p:txBody>
      </p:sp>
      <p:sp>
        <p:nvSpPr>
          <p:cNvPr id="3" name="Slide Number Placeholder 2"/>
          <p:cNvSpPr>
            <a:spLocks noGrp="1"/>
          </p:cNvSpPr>
          <p:nvPr>
            <p:ph type="sldNum" sz="quarter" idx="12"/>
          </p:nvPr>
        </p:nvSpPr>
        <p:spPr/>
        <p:txBody>
          <a:bodyPr/>
          <a:lstStyle/>
          <a:p>
            <a:fld id="{D8AC6650-73DF-46B7-A688-A216FA2CA224}" type="slidenum">
              <a:rPr lang="en-GB" smtClean="0"/>
              <a:t>13</a:t>
            </a:fld>
            <a:endParaRPr lang="en-GB"/>
          </a:p>
        </p:txBody>
      </p:sp>
    </p:spTree>
    <p:extLst>
      <p:ext uri="{BB962C8B-B14F-4D97-AF65-F5344CB8AC3E}">
        <p14:creationId xmlns:p14="http://schemas.microsoft.com/office/powerpoint/2010/main" val="2313916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sz="half" idx="2"/>
          </p:nvPr>
        </p:nvSpPr>
        <p:spPr>
          <a:xfrm>
            <a:off x="728506" y="2171700"/>
            <a:ext cx="5824694" cy="4027488"/>
          </a:xfrm>
        </p:spPr>
        <p:txBody>
          <a:bodyPr>
            <a:normAutofit/>
          </a:bodyPr>
          <a:lstStyle/>
          <a:p>
            <a:pPr>
              <a:buFont typeface="Wingdings" charset="2"/>
              <a:buChar char="§"/>
            </a:pPr>
            <a:r>
              <a:rPr lang="en-GB" sz="3200" dirty="0">
                <a:latin typeface="Gill Sans MT" panose="020B0502020104020203" pitchFamily="34" charset="0"/>
              </a:rPr>
              <a:t>Communities</a:t>
            </a:r>
          </a:p>
          <a:p>
            <a:pPr>
              <a:buFont typeface="Wingdings" charset="2"/>
              <a:buChar char="§"/>
            </a:pPr>
            <a:r>
              <a:rPr lang="en-GB" sz="3200" dirty="0">
                <a:latin typeface="Gill Sans MT" panose="020B0502020104020203" pitchFamily="34" charset="0"/>
              </a:rPr>
              <a:t>Conservation orgs</a:t>
            </a:r>
          </a:p>
          <a:p>
            <a:pPr>
              <a:buFont typeface="Wingdings" charset="2"/>
              <a:buChar char="§"/>
            </a:pPr>
            <a:r>
              <a:rPr lang="en-GB" sz="3200" dirty="0">
                <a:latin typeface="Gill Sans MT" panose="020B0502020104020203" pitchFamily="34" charset="0"/>
              </a:rPr>
              <a:t>Private sector</a:t>
            </a:r>
          </a:p>
          <a:p>
            <a:pPr>
              <a:buFont typeface="Wingdings" charset="2"/>
              <a:buChar char="§"/>
            </a:pPr>
            <a:r>
              <a:rPr lang="en-GB" sz="3200" dirty="0">
                <a:latin typeface="Gill Sans MT" panose="020B0502020104020203" pitchFamily="34" charset="0"/>
              </a:rPr>
              <a:t>Central government</a:t>
            </a:r>
          </a:p>
          <a:p>
            <a:pPr>
              <a:buFont typeface="Wingdings" charset="2"/>
              <a:buChar char="§"/>
            </a:pPr>
            <a:r>
              <a:rPr lang="en-GB" sz="3200" dirty="0">
                <a:latin typeface="Gill Sans MT" panose="020B0502020104020203" pitchFamily="34" charset="0"/>
              </a:rPr>
              <a:t>Local government</a:t>
            </a:r>
          </a:p>
          <a:p>
            <a:pPr marL="1143000" indent="-1143000">
              <a:buFont typeface="Wingdings" panose="05000000000000000000" pitchFamily="2" charset="2"/>
              <a:buChar char="q"/>
            </a:pPr>
            <a:endParaRPr lang="en-GB" sz="8600" dirty="0">
              <a:latin typeface="Gill Sans MT" panose="020B0502020104020203" pitchFamily="34" charset="0"/>
            </a:endParaRPr>
          </a:p>
          <a:p>
            <a:pPr marL="1143000" indent="-1143000">
              <a:buFont typeface="Wingdings" panose="05000000000000000000" pitchFamily="2" charset="2"/>
              <a:buChar char="q"/>
            </a:pPr>
            <a:endParaRPr lang="en-US" sz="8600" b="1" dirty="0">
              <a:latin typeface="Gill Sans MT" panose="020B0502020104020203" pitchFamily="34" charset="0"/>
            </a:endParaRPr>
          </a:p>
          <a:p>
            <a:endParaRPr lang="en-US" sz="6000" b="1" dirty="0">
              <a:latin typeface="Gill Sans MT" panose="020B0502020104020203" pitchFamily="34" charset="0"/>
            </a:endParaRPr>
          </a:p>
          <a:p>
            <a:endParaRPr lang="en-GB" sz="7200" dirty="0"/>
          </a:p>
        </p:txBody>
      </p:sp>
      <p:sp>
        <p:nvSpPr>
          <p:cNvPr id="15" name="Title 14"/>
          <p:cNvSpPr>
            <a:spLocks noGrp="1"/>
          </p:cNvSpPr>
          <p:nvPr>
            <p:ph type="title"/>
          </p:nvPr>
        </p:nvSpPr>
        <p:spPr/>
        <p:txBody>
          <a:bodyPr>
            <a:noAutofit/>
          </a:bodyPr>
          <a:lstStyle/>
          <a:p>
            <a:r>
              <a:rPr lang="en-US" sz="4000" b="1" dirty="0">
                <a:solidFill>
                  <a:srgbClr val="000099"/>
                </a:solidFill>
                <a:latin typeface="Gill Sans MT" panose="020B0502020104020203" pitchFamily="34" charset="0"/>
              </a:rPr>
              <a:t>...can lead to competition over limited resources...</a:t>
            </a:r>
            <a:endParaRPr lang="en-GB" sz="4000" b="1" dirty="0">
              <a:solidFill>
                <a:srgbClr val="000099"/>
              </a:solidFill>
            </a:endParaRPr>
          </a:p>
        </p:txBody>
      </p:sp>
      <p:pic>
        <p:nvPicPr>
          <p:cNvPr id="3" name="Content Placeholder 2"/>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6553200" y="1847850"/>
            <a:ext cx="5062694" cy="4351338"/>
          </a:xfrm>
        </p:spPr>
      </p:pic>
      <p:sp>
        <p:nvSpPr>
          <p:cNvPr id="5" name="Slide Number Placeholder 4"/>
          <p:cNvSpPr>
            <a:spLocks noGrp="1"/>
          </p:cNvSpPr>
          <p:nvPr>
            <p:ph type="sldNum" sz="quarter" idx="12"/>
          </p:nvPr>
        </p:nvSpPr>
        <p:spPr/>
        <p:txBody>
          <a:bodyPr/>
          <a:lstStyle/>
          <a:p>
            <a:fld id="{D8AC6650-73DF-46B7-A688-A216FA2CA224}" type="slidenum">
              <a:rPr lang="en-GB" smtClean="0"/>
              <a:t>14</a:t>
            </a:fld>
            <a:endParaRPr lang="en-GB"/>
          </a:p>
        </p:txBody>
      </p:sp>
    </p:spTree>
    <p:extLst>
      <p:ext uri="{BB962C8B-B14F-4D97-AF65-F5344CB8AC3E}">
        <p14:creationId xmlns:p14="http://schemas.microsoft.com/office/powerpoint/2010/main" val="3384763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sz="half" idx="2"/>
          </p:nvPr>
        </p:nvSpPr>
        <p:spPr>
          <a:xfrm>
            <a:off x="728506" y="1917502"/>
            <a:ext cx="5655362" cy="4940498"/>
          </a:xfrm>
        </p:spPr>
        <p:txBody>
          <a:bodyPr>
            <a:normAutofit lnSpcReduction="10000"/>
          </a:bodyPr>
          <a:lstStyle/>
          <a:p>
            <a:pPr lvl="1"/>
            <a:r>
              <a:rPr lang="en-US" sz="2800" i="0" dirty="0">
                <a:latin typeface="Gill Sans MT" charset="0"/>
                <a:ea typeface="Gill Sans MT" charset="0"/>
                <a:cs typeface="Gill Sans MT" charset="0"/>
              </a:rPr>
              <a:t>Imagined or actual imbalances of power</a:t>
            </a:r>
          </a:p>
          <a:p>
            <a:pPr lvl="1"/>
            <a:r>
              <a:rPr lang="en-US" sz="2800" i="0" dirty="0">
                <a:latin typeface="Gill Sans MT" charset="0"/>
                <a:ea typeface="Gill Sans MT" charset="0"/>
                <a:cs typeface="Gill Sans MT" charset="0"/>
              </a:rPr>
              <a:t>Limited involvement of local people in PA decision-making processes</a:t>
            </a:r>
          </a:p>
          <a:p>
            <a:pPr lvl="1"/>
            <a:r>
              <a:rPr lang="en-US" sz="2800" i="0" dirty="0">
                <a:latin typeface="Gill Sans MT" charset="0"/>
                <a:ea typeface="Gill Sans MT" charset="0"/>
                <a:cs typeface="Gill Sans MT" charset="0"/>
              </a:rPr>
              <a:t>Resource use restrictions (justified or not?) </a:t>
            </a:r>
          </a:p>
          <a:p>
            <a:pPr lvl="1"/>
            <a:r>
              <a:rPr lang="en-US" sz="2800" i="0" dirty="0">
                <a:latin typeface="Gill Sans MT" charset="0"/>
                <a:ea typeface="Gill Sans MT" charset="0"/>
                <a:cs typeface="Gill Sans MT" charset="0"/>
              </a:rPr>
              <a:t>Heavy-handed law enforcement</a:t>
            </a:r>
          </a:p>
          <a:p>
            <a:pPr lvl="1"/>
            <a:r>
              <a:rPr lang="en-US" sz="2800" i="0" dirty="0">
                <a:latin typeface="Gill Sans MT" panose="020B0502020104020203" pitchFamily="34" charset="0"/>
              </a:rPr>
              <a:t>Perceptions of </a:t>
            </a:r>
            <a:r>
              <a:rPr lang="en-US" sz="2800" i="0" dirty="0" err="1">
                <a:latin typeface="Gill Sans MT" panose="020B0502020104020203" pitchFamily="34" charset="0"/>
              </a:rPr>
              <a:t>marginalisation</a:t>
            </a:r>
            <a:r>
              <a:rPr lang="en-US" sz="2800" i="0" dirty="0">
                <a:latin typeface="Gill Sans MT" panose="020B0502020104020203" pitchFamily="34" charset="0"/>
              </a:rPr>
              <a:t> of certain groups (e.g. the poor, front-line communities, ethnic minorities)</a:t>
            </a:r>
            <a:endParaRPr lang="en-US" sz="6000" b="1" i="0" dirty="0">
              <a:latin typeface="Gill Sans MT" panose="020B0502020104020203" pitchFamily="34" charset="0"/>
            </a:endParaRPr>
          </a:p>
          <a:p>
            <a:endParaRPr lang="en-GB" sz="7200" dirty="0"/>
          </a:p>
        </p:txBody>
      </p:sp>
      <p:sp>
        <p:nvSpPr>
          <p:cNvPr id="15" name="Title 14"/>
          <p:cNvSpPr>
            <a:spLocks noGrp="1"/>
          </p:cNvSpPr>
          <p:nvPr>
            <p:ph type="title"/>
          </p:nvPr>
        </p:nvSpPr>
        <p:spPr>
          <a:xfrm>
            <a:off x="1295400" y="309519"/>
            <a:ext cx="9601200" cy="1231702"/>
          </a:xfrm>
        </p:spPr>
        <p:txBody>
          <a:bodyPr>
            <a:noAutofit/>
          </a:bodyPr>
          <a:lstStyle/>
          <a:p>
            <a:r>
              <a:rPr lang="en-US" sz="4000" b="1" dirty="0">
                <a:solidFill>
                  <a:srgbClr val="000099"/>
                </a:solidFill>
                <a:latin typeface="Gill Sans MT" panose="020B0502020104020203" pitchFamily="34" charset="0"/>
              </a:rPr>
              <a:t>...which is shaped by power dynamics and actor relationships</a:t>
            </a:r>
            <a:endParaRPr lang="en-GB" sz="4000" b="1" dirty="0">
              <a:solidFill>
                <a:srgbClr val="000099"/>
              </a:solidFill>
            </a:endParaRPr>
          </a:p>
        </p:txBody>
      </p:sp>
      <p:sp>
        <p:nvSpPr>
          <p:cNvPr id="3" name="Slide Number Placeholder 2"/>
          <p:cNvSpPr>
            <a:spLocks noGrp="1"/>
          </p:cNvSpPr>
          <p:nvPr>
            <p:ph type="sldNum" sz="quarter" idx="12"/>
          </p:nvPr>
        </p:nvSpPr>
        <p:spPr/>
        <p:txBody>
          <a:bodyPr/>
          <a:lstStyle/>
          <a:p>
            <a:fld id="{D8AC6650-73DF-46B7-A688-A216FA2CA224}" type="slidenum">
              <a:rPr lang="en-GB" smtClean="0"/>
              <a:t>15</a:t>
            </a:fld>
            <a:endParaRPr lang="en-GB"/>
          </a:p>
        </p:txBody>
      </p:sp>
      <p:pic>
        <p:nvPicPr>
          <p:cNvPr id="6" name="Picture 20">
            <a:extLst>
              <a:ext uri="{FF2B5EF4-FFF2-40B4-BE49-F238E27FC236}">
                <a16:creationId xmlns:a16="http://schemas.microsoft.com/office/drawing/2014/main" id="{A0061B27-5CE2-7544-80D3-F6D88CA26FA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83868" y="2396641"/>
            <a:ext cx="5598582" cy="3150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1561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976183" y="240956"/>
            <a:ext cx="10997513" cy="2353963"/>
          </a:xfrm>
        </p:spPr>
        <p:txBody>
          <a:bodyPr>
            <a:noAutofit/>
          </a:bodyPr>
          <a:lstStyle/>
          <a:p>
            <a:r>
              <a:rPr lang="en-US" sz="3600" b="1" dirty="0">
                <a:solidFill>
                  <a:srgbClr val="000099"/>
                </a:solidFill>
                <a:latin typeface="Gill Sans MT" panose="020B0502020104020203" pitchFamily="34" charset="0"/>
              </a:rPr>
              <a:t>Diverse interests and different values attached to nature can lead to competition over limited resources, which is shaped by power dynamics and actor relationships</a:t>
            </a:r>
            <a:endParaRPr lang="en-GB" sz="3600" b="1" dirty="0">
              <a:solidFill>
                <a:srgbClr val="000099"/>
              </a:solidFill>
            </a:endParaRPr>
          </a:p>
        </p:txBody>
      </p:sp>
      <p:sp>
        <p:nvSpPr>
          <p:cNvPr id="3" name="Slide Number Placeholder 2"/>
          <p:cNvSpPr>
            <a:spLocks noGrp="1"/>
          </p:cNvSpPr>
          <p:nvPr>
            <p:ph type="sldNum" sz="quarter" idx="12"/>
          </p:nvPr>
        </p:nvSpPr>
        <p:spPr/>
        <p:txBody>
          <a:bodyPr/>
          <a:lstStyle/>
          <a:p>
            <a:fld id="{D8AC6650-73DF-46B7-A688-A216FA2CA224}" type="slidenum">
              <a:rPr lang="en-GB" smtClean="0"/>
              <a:t>16</a:t>
            </a:fld>
            <a:endParaRPr lang="en-GB"/>
          </a:p>
        </p:txBody>
      </p:sp>
      <p:sp>
        <p:nvSpPr>
          <p:cNvPr id="8" name="Content Placeholder 11">
            <a:extLst>
              <a:ext uri="{FF2B5EF4-FFF2-40B4-BE49-F238E27FC236}">
                <a16:creationId xmlns:a16="http://schemas.microsoft.com/office/drawing/2014/main" id="{73DB074D-DCD6-AB4E-AA8A-038CDED8BF01}"/>
              </a:ext>
            </a:extLst>
          </p:cNvPr>
          <p:cNvSpPr txBox="1">
            <a:spLocks/>
          </p:cNvSpPr>
          <p:nvPr/>
        </p:nvSpPr>
        <p:spPr>
          <a:xfrm>
            <a:off x="976183" y="2594919"/>
            <a:ext cx="10494600" cy="4027488"/>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sz="2800" b="1" dirty="0">
                <a:latin typeface="Gill Sans MT" charset="0"/>
                <a:ea typeface="Gill Sans MT" charset="0"/>
                <a:cs typeface="Gill Sans MT" charset="0"/>
              </a:rPr>
              <a:t>Institutional failings can contribute to conflict through:</a:t>
            </a:r>
          </a:p>
          <a:p>
            <a:pPr lvl="1"/>
            <a:r>
              <a:rPr lang="en-US" sz="2800" i="0" dirty="0">
                <a:latin typeface="Gill Sans MT" charset="0"/>
                <a:ea typeface="Gill Sans MT" charset="0"/>
                <a:cs typeface="Gill Sans MT" charset="0"/>
              </a:rPr>
              <a:t>Poor communication </a:t>
            </a:r>
            <a:r>
              <a:rPr lang="mr-IN" sz="2800" i="0" dirty="0">
                <a:latin typeface="Gill Sans MT" charset="0"/>
                <a:ea typeface="Gill Sans MT" charset="0"/>
                <a:cs typeface="Gill Sans MT" charset="0"/>
              </a:rPr>
              <a:t>–</a:t>
            </a:r>
            <a:r>
              <a:rPr lang="en-US" sz="2800" i="0" dirty="0">
                <a:latin typeface="Gill Sans MT" charset="0"/>
                <a:ea typeface="Gill Sans MT" charset="0"/>
                <a:cs typeface="Gill Sans MT" charset="0"/>
              </a:rPr>
              <a:t> breeds mistrust</a:t>
            </a:r>
          </a:p>
          <a:p>
            <a:pPr lvl="1"/>
            <a:r>
              <a:rPr lang="en-US" sz="2800" i="0" dirty="0">
                <a:latin typeface="Gill Sans MT" charset="0"/>
                <a:ea typeface="Gill Sans MT" charset="0"/>
                <a:cs typeface="Gill Sans MT" charset="0"/>
              </a:rPr>
              <a:t>Corruption and discrimination</a:t>
            </a:r>
          </a:p>
          <a:p>
            <a:pPr lvl="1"/>
            <a:r>
              <a:rPr lang="en-US" sz="2800" i="0" dirty="0">
                <a:latin typeface="Gill Sans MT" charset="0"/>
                <a:ea typeface="Gill Sans MT" charset="0"/>
                <a:cs typeface="Gill Sans MT" charset="0"/>
              </a:rPr>
              <a:t>Inequitable distribution of costs and benefits of conservation</a:t>
            </a:r>
          </a:p>
          <a:p>
            <a:pPr lvl="1"/>
            <a:r>
              <a:rPr lang="en-US" sz="2800" i="0" dirty="0">
                <a:latin typeface="Gill Sans MT" charset="0"/>
                <a:ea typeface="Gill Sans MT" charset="0"/>
                <a:cs typeface="Gill Sans MT" charset="0"/>
              </a:rPr>
              <a:t>Inadequate support (e.g. in dealing with human-wildlife conflict)</a:t>
            </a:r>
          </a:p>
          <a:p>
            <a:pPr lvl="1"/>
            <a:r>
              <a:rPr lang="en-US" sz="2800" i="0" dirty="0">
                <a:latin typeface="Gill Sans MT" charset="0"/>
                <a:ea typeface="Gill Sans MT" charset="0"/>
                <a:cs typeface="Gill Sans MT" charset="0"/>
              </a:rPr>
              <a:t>Lack of monitoring of and reporting on activities</a:t>
            </a:r>
          </a:p>
          <a:p>
            <a:pPr lvl="1"/>
            <a:r>
              <a:rPr lang="en-US" sz="2800" i="0" dirty="0">
                <a:latin typeface="Gill Sans MT" charset="0"/>
              </a:rPr>
              <a:t>Lack of presence on the ground</a:t>
            </a:r>
            <a:endParaRPr lang="en-US" sz="6000" i="0" dirty="0">
              <a:latin typeface="Gill Sans MT" panose="020B0502020104020203" pitchFamily="34" charset="0"/>
            </a:endParaRPr>
          </a:p>
          <a:p>
            <a:endParaRPr lang="en-GB" sz="7200" dirty="0"/>
          </a:p>
        </p:txBody>
      </p:sp>
    </p:spTree>
    <p:extLst>
      <p:ext uri="{BB962C8B-B14F-4D97-AF65-F5344CB8AC3E}">
        <p14:creationId xmlns:p14="http://schemas.microsoft.com/office/powerpoint/2010/main" val="3704647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756628" y="388819"/>
            <a:ext cx="10820673" cy="1108909"/>
          </a:xfrm>
        </p:spPr>
        <p:txBody>
          <a:bodyPr>
            <a:noAutofit/>
          </a:bodyPr>
          <a:lstStyle/>
          <a:p>
            <a:r>
              <a:rPr lang="en-US" sz="4000" b="1" dirty="0">
                <a:latin typeface="Gill Sans MT" panose="020B0502020104020203" pitchFamily="34" charset="0"/>
              </a:rPr>
              <a:t>Conflict case study: Governance in Lake </a:t>
            </a:r>
            <a:r>
              <a:rPr lang="en-US" sz="4000" b="1" dirty="0" err="1">
                <a:latin typeface="Gill Sans MT" panose="020B0502020104020203" pitchFamily="34" charset="0"/>
              </a:rPr>
              <a:t>Mburo</a:t>
            </a:r>
            <a:r>
              <a:rPr lang="en-US" sz="4000" b="1" dirty="0">
                <a:latin typeface="Gill Sans MT" panose="020B0502020104020203" pitchFamily="34" charset="0"/>
              </a:rPr>
              <a:t> National Park</a:t>
            </a:r>
            <a:endParaRPr lang="en-GB" sz="4000" b="1" dirty="0">
              <a:latin typeface="Gill Sans MT" panose="020B0502020104020203" pitchFamily="34" charset="0"/>
            </a:endParaRPr>
          </a:p>
        </p:txBody>
      </p:sp>
      <p:sp>
        <p:nvSpPr>
          <p:cNvPr id="4" name="Text Placeholder 3"/>
          <p:cNvSpPr>
            <a:spLocks noGrp="1"/>
          </p:cNvSpPr>
          <p:nvPr>
            <p:ph type="body" sz="half" idx="4294967295"/>
          </p:nvPr>
        </p:nvSpPr>
        <p:spPr>
          <a:xfrm>
            <a:off x="922149" y="1747520"/>
            <a:ext cx="10820672" cy="4335898"/>
          </a:xfrm>
        </p:spPr>
        <p:txBody>
          <a:bodyPr>
            <a:normAutofit/>
          </a:bodyPr>
          <a:lstStyle/>
          <a:p>
            <a:pPr marL="0" indent="0" algn="ctr">
              <a:buNone/>
            </a:pPr>
            <a:r>
              <a:rPr lang="en-US" sz="3600" dirty="0">
                <a:latin typeface="Gill Sans MT" charset="0"/>
                <a:ea typeface="Gill Sans MT" charset="0"/>
                <a:cs typeface="Gill Sans MT" charset="0"/>
              </a:rPr>
              <a:t>“...women and men in the communities that border LMNP are concerned that wild animals leave the park and pose a risk to their lives or the lives of their families through death or injury.  Wild animals also inflict damage on crops and can kill livestock... All actors highlighted that there is no official compensation policy in Uganda, but households may receive a small payment known locally as ‘compassion’ at the discretion of park officials” </a:t>
            </a:r>
          </a:p>
          <a:p>
            <a:endParaRPr lang="en-US" dirty="0"/>
          </a:p>
        </p:txBody>
      </p:sp>
      <p:sp>
        <p:nvSpPr>
          <p:cNvPr id="2" name="TextBox 1"/>
          <p:cNvSpPr txBox="1"/>
          <p:nvPr/>
        </p:nvSpPr>
        <p:spPr>
          <a:xfrm>
            <a:off x="756628" y="6245979"/>
            <a:ext cx="9520713" cy="369332"/>
          </a:xfrm>
          <a:prstGeom prst="rect">
            <a:avLst/>
          </a:prstGeom>
          <a:noFill/>
        </p:spPr>
        <p:txBody>
          <a:bodyPr wrap="square" rtlCol="0">
            <a:spAutoFit/>
          </a:bodyPr>
          <a:lstStyle/>
          <a:p>
            <a:pPr algn="ctr"/>
            <a:r>
              <a:rPr lang="en-US" dirty="0">
                <a:latin typeface="Gill Sans MT" charset="0"/>
                <a:ea typeface="Gill Sans MT" charset="0"/>
                <a:cs typeface="Gill Sans MT" charset="0"/>
              </a:rPr>
              <a:t>Franks and Booker (2018), Governance Assessment for Protected and Conserved Areas (GAPA), p34</a:t>
            </a:r>
          </a:p>
        </p:txBody>
      </p:sp>
      <p:sp>
        <p:nvSpPr>
          <p:cNvPr id="5" name="Slide Number Placeholder 4"/>
          <p:cNvSpPr>
            <a:spLocks noGrp="1"/>
          </p:cNvSpPr>
          <p:nvPr>
            <p:ph type="sldNum" sz="quarter" idx="12"/>
          </p:nvPr>
        </p:nvSpPr>
        <p:spPr/>
        <p:txBody>
          <a:bodyPr/>
          <a:lstStyle/>
          <a:p>
            <a:fld id="{D8AC6650-73DF-46B7-A688-A216FA2CA224}" type="slidenum">
              <a:rPr lang="en-GB" smtClean="0"/>
              <a:t>17</a:t>
            </a:fld>
            <a:endParaRPr lang="en-GB" dirty="0"/>
          </a:p>
        </p:txBody>
      </p:sp>
    </p:spTree>
    <p:extLst>
      <p:ext uri="{BB962C8B-B14F-4D97-AF65-F5344CB8AC3E}">
        <p14:creationId xmlns:p14="http://schemas.microsoft.com/office/powerpoint/2010/main" val="12436626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37288" y="1255363"/>
            <a:ext cx="8354567" cy="2293749"/>
          </a:xfrm>
        </p:spPr>
        <p:txBody>
          <a:bodyPr>
            <a:normAutofit/>
          </a:bodyPr>
          <a:lstStyle/>
          <a:p>
            <a:r>
              <a:rPr lang="en-GB" sz="5400" b="1" dirty="0">
                <a:solidFill>
                  <a:srgbClr val="000099"/>
                </a:solidFill>
                <a:latin typeface="Gill Sans MT" panose="020B0502020104020203" pitchFamily="34" charset="0"/>
              </a:rPr>
              <a:t>3. Conflict analysis</a:t>
            </a:r>
            <a:endParaRPr lang="en-GB" sz="5400" dirty="0">
              <a:solidFill>
                <a:srgbClr val="000099"/>
              </a:solidFill>
            </a:endParaRPr>
          </a:p>
        </p:txBody>
      </p:sp>
      <p:sp>
        <p:nvSpPr>
          <p:cNvPr id="4" name="TextBox 3"/>
          <p:cNvSpPr txBox="1"/>
          <p:nvPr/>
        </p:nvSpPr>
        <p:spPr>
          <a:xfrm>
            <a:off x="1751798" y="3549112"/>
            <a:ext cx="8725546" cy="1815882"/>
          </a:xfrm>
          <a:prstGeom prst="rect">
            <a:avLst/>
          </a:prstGeom>
          <a:noFill/>
        </p:spPr>
        <p:txBody>
          <a:bodyPr wrap="square" rtlCol="0">
            <a:spAutoFit/>
          </a:bodyPr>
          <a:lstStyle/>
          <a:p>
            <a:pPr algn="ctr"/>
            <a:r>
              <a:rPr lang="en-US" sz="2800" i="1" dirty="0">
                <a:latin typeface="Gill Sans MT" panose="020B0502020104020203" pitchFamily="34" charset="77"/>
              </a:rPr>
              <a:t>Learning objective 3: </a:t>
            </a:r>
            <a:r>
              <a:rPr lang="en-US" sz="2800" i="1" dirty="0">
                <a:latin typeface="Gill Sans MT" panose="020B0502020104020203" pitchFamily="34" charset="0"/>
              </a:rPr>
              <a:t>Gain a foundational knowledge of stakeholder analysis and representation, and common conflict analysis tools; and learn the basic steps of conflict management</a:t>
            </a:r>
            <a:endParaRPr lang="en-GB" sz="2800" dirty="0"/>
          </a:p>
          <a:p>
            <a:pPr algn="ctr"/>
            <a:endParaRPr lang="en-GB" sz="2800" dirty="0"/>
          </a:p>
        </p:txBody>
      </p:sp>
      <p:sp>
        <p:nvSpPr>
          <p:cNvPr id="8" name="Slide Number Placeholder 7"/>
          <p:cNvSpPr>
            <a:spLocks noGrp="1"/>
          </p:cNvSpPr>
          <p:nvPr>
            <p:ph type="sldNum" sz="quarter" idx="12"/>
          </p:nvPr>
        </p:nvSpPr>
        <p:spPr/>
        <p:txBody>
          <a:bodyPr/>
          <a:lstStyle/>
          <a:p>
            <a:fld id="{D8AC6650-73DF-46B7-A688-A216FA2CA224}" type="slidenum">
              <a:rPr lang="en-GB" smtClean="0"/>
              <a:t>18</a:t>
            </a:fld>
            <a:endParaRPr lang="en-GB"/>
          </a:p>
        </p:txBody>
      </p:sp>
    </p:spTree>
    <p:extLst>
      <p:ext uri="{BB962C8B-B14F-4D97-AF65-F5344CB8AC3E}">
        <p14:creationId xmlns:p14="http://schemas.microsoft.com/office/powerpoint/2010/main" val="26263101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9EF39-04C1-A14B-B5B0-89D8A0DB6933}"/>
              </a:ext>
            </a:extLst>
          </p:cNvPr>
          <p:cNvSpPr>
            <a:spLocks noGrp="1"/>
          </p:cNvSpPr>
          <p:nvPr>
            <p:ph type="title"/>
          </p:nvPr>
        </p:nvSpPr>
        <p:spPr>
          <a:xfrm>
            <a:off x="1195286" y="573088"/>
            <a:ext cx="10058400" cy="627062"/>
          </a:xfrm>
        </p:spPr>
        <p:txBody>
          <a:bodyPr/>
          <a:lstStyle/>
          <a:p>
            <a:pPr>
              <a:defRPr/>
            </a:pPr>
            <a:r>
              <a:rPr lang="en-US" sz="3600" b="1" dirty="0">
                <a:latin typeface="Gill Sans MT" panose="020B0502020104020203" pitchFamily="34" charset="77"/>
                <a:cs typeface="Arial" panose="020B0604020202020204" pitchFamily="34" charset="0"/>
              </a:rPr>
              <a:t>Identifying the source of conflict</a:t>
            </a:r>
          </a:p>
        </p:txBody>
      </p:sp>
      <p:sp>
        <p:nvSpPr>
          <p:cNvPr id="3" name="Content Placeholder 2">
            <a:extLst>
              <a:ext uri="{FF2B5EF4-FFF2-40B4-BE49-F238E27FC236}">
                <a16:creationId xmlns:a16="http://schemas.microsoft.com/office/drawing/2014/main" id="{154FE6AA-2408-3846-B091-384BF77523BA}"/>
              </a:ext>
            </a:extLst>
          </p:cNvPr>
          <p:cNvSpPr>
            <a:spLocks noGrp="1"/>
          </p:cNvSpPr>
          <p:nvPr>
            <p:ph idx="1"/>
          </p:nvPr>
        </p:nvSpPr>
        <p:spPr>
          <a:xfrm>
            <a:off x="1195286" y="1494503"/>
            <a:ext cx="10807802" cy="4790410"/>
          </a:xfrm>
        </p:spPr>
        <p:txBody>
          <a:bodyPr>
            <a:normAutofit fontScale="77500" lnSpcReduction="20000"/>
          </a:bodyPr>
          <a:lstStyle/>
          <a:p>
            <a:pPr marL="0" indent="0">
              <a:buFont typeface="Calibri" panose="020F0502020204030204" pitchFamily="34" charset="0"/>
              <a:buNone/>
              <a:defRPr/>
            </a:pPr>
            <a:r>
              <a:rPr lang="en-US" sz="3200" b="1" dirty="0">
                <a:latin typeface="Gill Sans MT" panose="020B0502020104020203" pitchFamily="34" charset="77"/>
              </a:rPr>
              <a:t>Thinking about what kind of conflict you are dealing with, and identifying the source(s) of the conflict, is an important first step in conflict analysis.</a:t>
            </a:r>
            <a:r>
              <a:rPr lang="en-US" sz="3200" dirty="0">
                <a:latin typeface="Gill Sans MT" panose="020B0502020104020203" pitchFamily="34" charset="77"/>
              </a:rPr>
              <a:t> The more information you have about the cause of the conflict, the more easily you can help to resolve it.</a:t>
            </a:r>
          </a:p>
          <a:p>
            <a:pPr marL="0" indent="0">
              <a:buFont typeface="Calibri" panose="020F0502020204030204" pitchFamily="34" charset="0"/>
              <a:buNone/>
              <a:defRPr/>
            </a:pPr>
            <a:endParaRPr lang="en-US" sz="3200" dirty="0">
              <a:latin typeface="Gill Sans MT" panose="020B0502020104020203" pitchFamily="34" charset="77"/>
            </a:endParaRPr>
          </a:p>
          <a:p>
            <a:pPr>
              <a:defRPr/>
            </a:pPr>
            <a:r>
              <a:rPr lang="en-US" sz="3200" dirty="0">
                <a:latin typeface="Gill Sans MT" panose="020B0502020104020203" pitchFamily="34" charset="77"/>
                <a:cs typeface="Arial" panose="020B0604020202020204" pitchFamily="34" charset="0"/>
              </a:rPr>
              <a:t>What kind of conflict is it?</a:t>
            </a:r>
          </a:p>
          <a:p>
            <a:pPr lvl="1">
              <a:defRPr/>
            </a:pPr>
            <a:r>
              <a:rPr lang="en-US" sz="3200" dirty="0">
                <a:latin typeface="Gill Sans MT" panose="020B0502020104020203" pitchFamily="34" charset="77"/>
                <a:cs typeface="Arial" panose="020B0604020202020204" pitchFamily="34" charset="0"/>
              </a:rPr>
              <a:t>Open?</a:t>
            </a:r>
          </a:p>
          <a:p>
            <a:pPr lvl="1">
              <a:defRPr/>
            </a:pPr>
            <a:r>
              <a:rPr lang="en-US" sz="3200" dirty="0">
                <a:latin typeface="Gill Sans MT" panose="020B0502020104020203" pitchFamily="34" charset="77"/>
                <a:cs typeface="Arial" panose="020B0604020202020204" pitchFamily="34" charset="0"/>
              </a:rPr>
              <a:t>Latent?</a:t>
            </a:r>
          </a:p>
          <a:p>
            <a:pPr lvl="1">
              <a:defRPr/>
            </a:pPr>
            <a:r>
              <a:rPr lang="en-US" sz="3200" dirty="0">
                <a:latin typeface="Gill Sans MT" panose="020B0502020104020203" pitchFamily="34" charset="77"/>
                <a:cs typeface="Arial" panose="020B0604020202020204" pitchFamily="34" charset="0"/>
              </a:rPr>
              <a:t>Surface?</a:t>
            </a:r>
          </a:p>
          <a:p>
            <a:pPr marL="658812" lvl="3" indent="0">
              <a:buFont typeface="Calibri" panose="020F0502020204030204" pitchFamily="34" charset="0"/>
              <a:buNone/>
              <a:defRPr/>
            </a:pPr>
            <a:endParaRPr lang="en-US" sz="3200" dirty="0">
              <a:solidFill>
                <a:schemeClr val="tx1"/>
              </a:solidFill>
              <a:latin typeface="Gill Sans MT" panose="020B0502020104020203" pitchFamily="34" charset="77"/>
              <a:cs typeface="Arial" panose="020B0604020202020204" pitchFamily="34" charset="0"/>
            </a:endParaRPr>
          </a:p>
          <a:p>
            <a:pPr>
              <a:buClr>
                <a:schemeClr val="tx1"/>
              </a:buClr>
              <a:defRPr/>
            </a:pPr>
            <a:r>
              <a:rPr lang="en-US" sz="3200" dirty="0">
                <a:solidFill>
                  <a:schemeClr val="tx1"/>
                </a:solidFill>
                <a:latin typeface="Gill Sans MT" panose="020B0502020104020203" pitchFamily="34" charset="77"/>
              </a:rPr>
              <a:t>What </a:t>
            </a:r>
            <a:r>
              <a:rPr lang="en-US" sz="3200" dirty="0">
                <a:latin typeface="Gill Sans MT" panose="020B0502020104020203" pitchFamily="34" charset="77"/>
              </a:rPr>
              <a:t>is the problem?</a:t>
            </a:r>
          </a:p>
          <a:p>
            <a:pPr lvl="1">
              <a:buClr>
                <a:schemeClr val="tx1"/>
              </a:buClr>
              <a:defRPr/>
            </a:pPr>
            <a:r>
              <a:rPr lang="en-US" sz="3200" dirty="0">
                <a:latin typeface="Gill Sans MT" panose="020B0502020104020203" pitchFamily="34" charset="77"/>
              </a:rPr>
              <a:t>Sources and triggers?</a:t>
            </a:r>
          </a:p>
          <a:p>
            <a:pPr lvl="1">
              <a:buClr>
                <a:schemeClr val="tx1"/>
              </a:buClr>
              <a:defRPr/>
            </a:pPr>
            <a:r>
              <a:rPr lang="en-US" sz="3200" dirty="0">
                <a:latin typeface="Gill Sans MT" panose="020B0502020104020203" pitchFamily="34" charset="77"/>
              </a:rPr>
              <a:t>Direct and underlying causes?</a:t>
            </a:r>
            <a:endParaRPr lang="en-US" sz="2400" dirty="0">
              <a:latin typeface="Gill Sans MT" panose="020B0502020104020203" pitchFamily="34" charset="77"/>
              <a:cs typeface="Arial" panose="020B0604020202020204" pitchFamily="34" charset="0"/>
            </a:endParaRPr>
          </a:p>
          <a:p>
            <a:pPr marL="0" indent="0">
              <a:buFont typeface="Calibri" panose="020F0502020204030204" pitchFamily="34" charset="0"/>
              <a:buNone/>
              <a:defRPr/>
            </a:pPr>
            <a:endParaRPr lang="en-US" sz="2400" dirty="0">
              <a:latin typeface="Gill Sans MT" panose="020B0502020104020203" pitchFamily="34" charset="77"/>
              <a:cs typeface="Arial" panose="020B0604020202020204" pitchFamily="34" charset="0"/>
            </a:endParaRPr>
          </a:p>
          <a:p>
            <a:pPr marL="658812" lvl="3" indent="0">
              <a:buFont typeface="Calibri" panose="020F0502020204030204" pitchFamily="34" charset="0"/>
              <a:buNone/>
              <a:defRPr/>
            </a:pPr>
            <a:endParaRPr lang="en-US" sz="2400" dirty="0">
              <a:latin typeface="Gill Sans MT" panose="020B0502020104020203" pitchFamily="34" charset="77"/>
              <a:cs typeface="Arial" panose="020B0604020202020204" pitchFamily="34" charset="0"/>
            </a:endParaRPr>
          </a:p>
        </p:txBody>
      </p:sp>
    </p:spTree>
    <p:extLst>
      <p:ext uri="{BB962C8B-B14F-4D97-AF65-F5344CB8AC3E}">
        <p14:creationId xmlns:p14="http://schemas.microsoft.com/office/powerpoint/2010/main" val="2308162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599" y="366486"/>
            <a:ext cx="9601200" cy="822366"/>
          </a:xfrm>
        </p:spPr>
        <p:txBody>
          <a:bodyPr>
            <a:normAutofit/>
          </a:bodyPr>
          <a:lstStyle/>
          <a:p>
            <a:r>
              <a:rPr lang="en-US" b="1" dirty="0">
                <a:latin typeface="Gill Sans MT" panose="020B0502020104020203" pitchFamily="34" charset="0"/>
              </a:rPr>
              <a:t> Conflict Management</a:t>
            </a:r>
            <a:endParaRPr lang="en-GB" dirty="0">
              <a:solidFill>
                <a:srgbClr val="000099"/>
              </a:solidFill>
              <a:highlight>
                <a:srgbClr val="FFFF00"/>
              </a:highlight>
            </a:endParaRPr>
          </a:p>
        </p:txBody>
      </p:sp>
      <p:sp>
        <p:nvSpPr>
          <p:cNvPr id="4" name="Slide Number Placeholder 3"/>
          <p:cNvSpPr>
            <a:spLocks noGrp="1"/>
          </p:cNvSpPr>
          <p:nvPr>
            <p:ph type="sldNum" sz="quarter" idx="12"/>
          </p:nvPr>
        </p:nvSpPr>
        <p:spPr/>
        <p:txBody>
          <a:bodyPr/>
          <a:lstStyle/>
          <a:p>
            <a:fld id="{F37E35ED-8B68-044A-BAE8-8E9812083E95}" type="slidenum">
              <a:rPr lang="en-GB" smtClean="0"/>
              <a:pPr/>
              <a:t>2</a:t>
            </a:fld>
            <a:endParaRPr lang="en-GB" dirty="0"/>
          </a:p>
        </p:txBody>
      </p:sp>
      <p:graphicFrame>
        <p:nvGraphicFramePr>
          <p:cNvPr id="5" name="Diagram 4">
            <a:extLst>
              <a:ext uri="{FF2B5EF4-FFF2-40B4-BE49-F238E27FC236}">
                <a16:creationId xmlns:a16="http://schemas.microsoft.com/office/drawing/2014/main" id="{241D6902-C583-BC4E-A440-3684BD016805}"/>
              </a:ext>
            </a:extLst>
          </p:cNvPr>
          <p:cNvGraphicFramePr/>
          <p:nvPr>
            <p:extLst>
              <p:ext uri="{D42A27DB-BD31-4B8C-83A1-F6EECF244321}">
                <p14:modId xmlns:p14="http://schemas.microsoft.com/office/powerpoint/2010/main" val="3738817028"/>
              </p:ext>
            </p:extLst>
          </p:nvPr>
        </p:nvGraphicFramePr>
        <p:xfrm>
          <a:off x="1371599" y="1439334"/>
          <a:ext cx="9915789" cy="52508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97738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180" y="307113"/>
            <a:ext cx="10515600" cy="684380"/>
          </a:xfrm>
        </p:spPr>
        <p:txBody>
          <a:bodyPr>
            <a:normAutofit/>
          </a:bodyPr>
          <a:lstStyle/>
          <a:p>
            <a:r>
              <a:rPr lang="en-GB" sz="3600" b="1" dirty="0">
                <a:latin typeface="Gill Sans MT" panose="020B0502020104020203" pitchFamily="34" charset="0"/>
              </a:rPr>
              <a:t>Group Activity: Types of Conflict</a:t>
            </a:r>
          </a:p>
        </p:txBody>
      </p:sp>
      <p:sp>
        <p:nvSpPr>
          <p:cNvPr id="3" name="Content Placeholder 2"/>
          <p:cNvSpPr>
            <a:spLocks noGrp="1"/>
          </p:cNvSpPr>
          <p:nvPr>
            <p:ph idx="1"/>
          </p:nvPr>
        </p:nvSpPr>
        <p:spPr>
          <a:xfrm>
            <a:off x="1280160" y="1499893"/>
            <a:ext cx="10073640" cy="4237960"/>
          </a:xfrm>
        </p:spPr>
        <p:txBody>
          <a:bodyPr>
            <a:normAutofit/>
          </a:bodyPr>
          <a:lstStyle/>
          <a:p>
            <a:pPr marL="0" indent="0">
              <a:buNone/>
            </a:pPr>
            <a:r>
              <a:rPr lang="en-GB" sz="2800" dirty="0">
                <a:latin typeface="Gill Sans MT" panose="020B0502020104020203" pitchFamily="34" charset="0"/>
              </a:rPr>
              <a:t>In groups, identify one example of conflict from the brainstorming exercise on Slide 13, and think about:</a:t>
            </a:r>
          </a:p>
          <a:p>
            <a:pPr lvl="1"/>
            <a:r>
              <a:rPr lang="en-GB" sz="2800" dirty="0">
                <a:latin typeface="Gill Sans MT" panose="020B0502020104020203" pitchFamily="34" charset="0"/>
              </a:rPr>
              <a:t>What type of conflict is it? (latent, surface, open)</a:t>
            </a:r>
          </a:p>
          <a:p>
            <a:pPr lvl="1"/>
            <a:r>
              <a:rPr lang="en-GB" sz="2800" dirty="0">
                <a:latin typeface="Gill Sans MT" panose="020B0502020104020203" pitchFamily="34" charset="0"/>
              </a:rPr>
              <a:t>What were the </a:t>
            </a:r>
            <a:r>
              <a:rPr lang="en-GB" sz="2800" b="1" dirty="0">
                <a:latin typeface="Gill Sans MT" panose="020B0502020104020203" pitchFamily="34" charset="0"/>
              </a:rPr>
              <a:t>sources</a:t>
            </a:r>
            <a:r>
              <a:rPr lang="en-GB" sz="2800" dirty="0">
                <a:latin typeface="Gill Sans MT" panose="020B0502020104020203" pitchFamily="34" charset="0"/>
              </a:rPr>
              <a:t> of conflict?</a:t>
            </a:r>
          </a:p>
          <a:p>
            <a:pPr lvl="1"/>
            <a:r>
              <a:rPr lang="en-GB" sz="2800" dirty="0">
                <a:latin typeface="Gill Sans MT" panose="020B0502020104020203" pitchFamily="34" charset="0"/>
              </a:rPr>
              <a:t>Were there any particular </a:t>
            </a:r>
            <a:r>
              <a:rPr lang="en-GB" sz="2800" b="1" dirty="0">
                <a:latin typeface="Gill Sans MT" panose="020B0502020104020203" pitchFamily="34" charset="0"/>
              </a:rPr>
              <a:t>triggers</a:t>
            </a:r>
            <a:r>
              <a:rPr lang="en-GB" sz="2800" dirty="0">
                <a:latin typeface="Gill Sans MT" panose="020B0502020104020203" pitchFamily="34" charset="0"/>
              </a:rPr>
              <a:t> that shifted latent conflict into open conflict…..</a:t>
            </a:r>
          </a:p>
          <a:p>
            <a:pPr marL="457200" lvl="1" indent="0">
              <a:buNone/>
            </a:pPr>
            <a:r>
              <a:rPr lang="en-US" sz="2800" b="1" u="sng" dirty="0">
                <a:latin typeface="Gill Sans MT" panose="020B0502020104020203" pitchFamily="34" charset="0"/>
              </a:rPr>
              <a:t>or</a:t>
            </a:r>
            <a:endParaRPr lang="en-GB" sz="2800" b="1" u="sng" dirty="0">
              <a:latin typeface="Gill Sans MT" panose="020B0502020104020203" pitchFamily="34" charset="0"/>
            </a:endParaRPr>
          </a:p>
          <a:p>
            <a:pPr lvl="1"/>
            <a:r>
              <a:rPr lang="en-GB" sz="2800" dirty="0">
                <a:latin typeface="Gill Sans MT" panose="020B0502020104020203" pitchFamily="34" charset="0"/>
              </a:rPr>
              <a:t>Are there triggers that transformed surface or open conflict into no or latent conflict?</a:t>
            </a:r>
          </a:p>
        </p:txBody>
      </p:sp>
      <p:sp>
        <p:nvSpPr>
          <p:cNvPr id="5" name="Slide Number Placeholder 4"/>
          <p:cNvSpPr>
            <a:spLocks noGrp="1"/>
          </p:cNvSpPr>
          <p:nvPr>
            <p:ph type="sldNum" sz="quarter" idx="12"/>
          </p:nvPr>
        </p:nvSpPr>
        <p:spPr/>
        <p:txBody>
          <a:bodyPr/>
          <a:lstStyle/>
          <a:p>
            <a:fld id="{D8AC6650-73DF-46B7-A688-A216FA2CA224}" type="slidenum">
              <a:rPr lang="en-GB" smtClean="0"/>
              <a:t>20</a:t>
            </a:fld>
            <a:endParaRPr lang="en-GB"/>
          </a:p>
        </p:txBody>
      </p:sp>
    </p:spTree>
    <p:extLst>
      <p:ext uri="{BB962C8B-B14F-4D97-AF65-F5344CB8AC3E}">
        <p14:creationId xmlns:p14="http://schemas.microsoft.com/office/powerpoint/2010/main" val="38049023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80160" y="307113"/>
            <a:ext cx="10515600" cy="684380"/>
          </a:xfrm>
        </p:spPr>
        <p:txBody>
          <a:bodyPr>
            <a:normAutofit/>
          </a:bodyPr>
          <a:lstStyle/>
          <a:p>
            <a:r>
              <a:rPr lang="en-GB" sz="3600" b="1" dirty="0">
                <a:latin typeface="Gill Sans MT" panose="020B0502020104020203" pitchFamily="34" charset="0"/>
              </a:rPr>
              <a:t>Group Activity: Types of Conflict</a:t>
            </a:r>
          </a:p>
        </p:txBody>
      </p:sp>
      <p:sp>
        <p:nvSpPr>
          <p:cNvPr id="3" name="Content Placeholder 2"/>
          <p:cNvSpPr>
            <a:spLocks noGrp="1"/>
          </p:cNvSpPr>
          <p:nvPr>
            <p:ph idx="1"/>
          </p:nvPr>
        </p:nvSpPr>
        <p:spPr>
          <a:xfrm>
            <a:off x="1280160" y="1499893"/>
            <a:ext cx="10073640" cy="4237960"/>
          </a:xfrm>
        </p:spPr>
        <p:txBody>
          <a:bodyPr>
            <a:normAutofit/>
          </a:bodyPr>
          <a:lstStyle/>
          <a:p>
            <a:pPr marL="0" indent="0">
              <a:buNone/>
            </a:pPr>
            <a:r>
              <a:rPr lang="en-GB" sz="2800" dirty="0">
                <a:latin typeface="Gill Sans MT" panose="020B0502020104020203" pitchFamily="34" charset="0"/>
              </a:rPr>
              <a:t>Possible sources of conflict might be:</a:t>
            </a:r>
          </a:p>
          <a:p>
            <a:pPr>
              <a:buFont typeface="Arial" panose="020B0604020202020204" pitchFamily="34" charset="0"/>
              <a:buChar char="•"/>
            </a:pPr>
            <a:r>
              <a:rPr lang="en-GB" sz="2800" dirty="0">
                <a:latin typeface="Gill Sans MT" panose="020B0502020104020203" pitchFamily="34" charset="0"/>
              </a:rPr>
              <a:t>Conflicting interests or values</a:t>
            </a:r>
          </a:p>
          <a:p>
            <a:pPr>
              <a:buFont typeface="Arial" panose="020B0604020202020204" pitchFamily="34" charset="0"/>
              <a:buChar char="•"/>
            </a:pPr>
            <a:r>
              <a:rPr lang="en-GB" sz="2800" dirty="0">
                <a:latin typeface="Gill Sans MT" panose="020B0502020104020203" pitchFamily="34" charset="0"/>
              </a:rPr>
              <a:t>Difficult relationships or behaviours (historical or new)</a:t>
            </a:r>
          </a:p>
          <a:p>
            <a:pPr>
              <a:buFont typeface="Arial" panose="020B0604020202020204" pitchFamily="34" charset="0"/>
              <a:buChar char="•"/>
            </a:pPr>
            <a:r>
              <a:rPr lang="en-GB" sz="2800" dirty="0">
                <a:latin typeface="Gill Sans MT" panose="020B0502020104020203" pitchFamily="34" charset="0"/>
              </a:rPr>
              <a:t>Actual or perceived inequality or injustice</a:t>
            </a:r>
          </a:p>
          <a:p>
            <a:pPr>
              <a:buFont typeface="Arial" panose="020B0604020202020204" pitchFamily="34" charset="0"/>
              <a:buChar char="•"/>
            </a:pPr>
            <a:r>
              <a:rPr lang="en-GB" sz="2800" dirty="0">
                <a:latin typeface="Gill Sans MT" panose="020B0502020104020203" pitchFamily="34" charset="0"/>
              </a:rPr>
              <a:t>Lack of clarity over rules, regulations, rights or responsibilities</a:t>
            </a:r>
          </a:p>
        </p:txBody>
      </p:sp>
      <p:sp>
        <p:nvSpPr>
          <p:cNvPr id="5" name="Slide Number Placeholder 4"/>
          <p:cNvSpPr>
            <a:spLocks noGrp="1"/>
          </p:cNvSpPr>
          <p:nvPr>
            <p:ph type="sldNum" sz="quarter" idx="12"/>
          </p:nvPr>
        </p:nvSpPr>
        <p:spPr/>
        <p:txBody>
          <a:bodyPr/>
          <a:lstStyle/>
          <a:p>
            <a:fld id="{D8AC6650-73DF-46B7-A688-A216FA2CA224}" type="slidenum">
              <a:rPr lang="en-GB" smtClean="0"/>
              <a:t>21</a:t>
            </a:fld>
            <a:endParaRPr lang="en-GB"/>
          </a:p>
        </p:txBody>
      </p:sp>
    </p:spTree>
    <p:extLst>
      <p:ext uri="{BB962C8B-B14F-4D97-AF65-F5344CB8AC3E}">
        <p14:creationId xmlns:p14="http://schemas.microsoft.com/office/powerpoint/2010/main" val="37566761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838200" y="580981"/>
            <a:ext cx="10515600" cy="745390"/>
          </a:xfrm>
        </p:spPr>
        <p:txBody>
          <a:bodyPr>
            <a:normAutofit/>
          </a:bodyPr>
          <a:lstStyle/>
          <a:p>
            <a:r>
              <a:rPr lang="en-US" sz="3600" b="1" dirty="0">
                <a:latin typeface="Gill Sans MT" panose="020B0502020104020203" pitchFamily="34" charset="0"/>
              </a:rPr>
              <a:t>Then think about stakeholder identification...</a:t>
            </a:r>
            <a:endParaRPr lang="en-US" altLang="en-US" sz="3600" b="1" dirty="0">
              <a:latin typeface="Gill Sans MT" panose="020B0502020104020203" pitchFamily="34" charset="0"/>
            </a:endParaRPr>
          </a:p>
        </p:txBody>
      </p:sp>
      <p:sp>
        <p:nvSpPr>
          <p:cNvPr id="53251" name="Rectangle 3"/>
          <p:cNvSpPr>
            <a:spLocks noGrp="1" noChangeArrowheads="1"/>
          </p:cNvSpPr>
          <p:nvPr>
            <p:ph idx="1"/>
          </p:nvPr>
        </p:nvSpPr>
        <p:spPr>
          <a:xfrm>
            <a:off x="998621" y="1632155"/>
            <a:ext cx="10888579" cy="5108279"/>
          </a:xfrm>
        </p:spPr>
        <p:txBody>
          <a:bodyPr>
            <a:normAutofit fontScale="85000" lnSpcReduction="20000"/>
          </a:bodyPr>
          <a:lstStyle/>
          <a:p>
            <a:pPr marL="0" indent="0">
              <a:buNone/>
            </a:pPr>
            <a:r>
              <a:rPr lang="en-US" sz="3500" dirty="0">
                <a:latin typeface="Gill Sans MT" charset="0"/>
                <a:ea typeface="Gill Sans MT" charset="0"/>
                <a:cs typeface="Gill Sans MT" charset="0"/>
              </a:rPr>
              <a:t>Conflict management is based on the participation of the people who are involved in the conflict </a:t>
            </a:r>
            <a:r>
              <a:rPr lang="mr-IN" sz="3500" dirty="0">
                <a:latin typeface="Gill Sans MT" charset="0"/>
                <a:ea typeface="Gill Sans MT" charset="0"/>
                <a:cs typeface="Gill Sans MT" charset="0"/>
              </a:rPr>
              <a:t>–</a:t>
            </a:r>
            <a:r>
              <a:rPr lang="en-US" sz="3500" dirty="0">
                <a:latin typeface="Gill Sans MT" charset="0"/>
                <a:ea typeface="Gill Sans MT" charset="0"/>
                <a:cs typeface="Gill Sans MT" charset="0"/>
              </a:rPr>
              <a:t> the stakeholders. You need to know who </a:t>
            </a:r>
            <a:r>
              <a:rPr lang="en-US" sz="3500" i="1" dirty="0">
                <a:latin typeface="Gill Sans MT" charset="0"/>
                <a:ea typeface="Gill Sans MT" charset="0"/>
                <a:cs typeface="Gill Sans MT" charset="0"/>
              </a:rPr>
              <a:t>all</a:t>
            </a:r>
            <a:r>
              <a:rPr lang="en-US" sz="3500" dirty="0">
                <a:latin typeface="Gill Sans MT" charset="0"/>
                <a:ea typeface="Gill Sans MT" charset="0"/>
                <a:cs typeface="Gill Sans MT" charset="0"/>
              </a:rPr>
              <a:t> the stakeholders are in order to </a:t>
            </a:r>
            <a:r>
              <a:rPr lang="en-US" sz="3500" dirty="0" err="1">
                <a:latin typeface="Gill Sans MT" charset="0"/>
                <a:ea typeface="Gill Sans MT" charset="0"/>
                <a:cs typeface="Gill Sans MT" charset="0"/>
              </a:rPr>
              <a:t>analyse</a:t>
            </a:r>
            <a:r>
              <a:rPr lang="en-US" sz="3500" dirty="0">
                <a:latin typeface="Gill Sans MT" charset="0"/>
                <a:ea typeface="Gill Sans MT" charset="0"/>
                <a:cs typeface="Gill Sans MT" charset="0"/>
              </a:rPr>
              <a:t> and manage the conflict effectively</a:t>
            </a:r>
          </a:p>
          <a:p>
            <a:pPr>
              <a:buFont typeface="Wingdings" charset="2"/>
              <a:buChar char="q"/>
            </a:pPr>
            <a:r>
              <a:rPr lang="en-US" sz="3500" dirty="0">
                <a:latin typeface="Gill Sans MT" charset="0"/>
                <a:ea typeface="Gill Sans MT" charset="0"/>
                <a:cs typeface="Gill Sans MT" charset="0"/>
              </a:rPr>
              <a:t> Remember to look out for and involve weaker, less visible or marginalized  stakeholders</a:t>
            </a:r>
          </a:p>
          <a:p>
            <a:pPr lvl="3">
              <a:buFont typeface="Arial" charset="0"/>
              <a:buChar char="•"/>
            </a:pPr>
            <a:r>
              <a:rPr lang="en-US" sz="2900" dirty="0">
                <a:latin typeface="Gill Sans MT" panose="020B0502020104020203" pitchFamily="34" charset="0"/>
              </a:rPr>
              <a:t>Women</a:t>
            </a:r>
          </a:p>
          <a:p>
            <a:pPr lvl="1">
              <a:buFont typeface="Arial" charset="0"/>
              <a:buChar char="•"/>
            </a:pPr>
            <a:r>
              <a:rPr lang="en-US" sz="3100" dirty="0">
                <a:latin typeface="Gill Sans MT" panose="020B0502020104020203" pitchFamily="34" charset="0"/>
              </a:rPr>
              <a:t>The poor</a:t>
            </a:r>
          </a:p>
          <a:p>
            <a:pPr lvl="1">
              <a:buFont typeface="Arial" charset="0"/>
              <a:buChar char="•"/>
            </a:pPr>
            <a:r>
              <a:rPr lang="en-US" sz="3100" dirty="0">
                <a:latin typeface="Gill Sans MT" panose="020B0502020104020203" pitchFamily="34" charset="0"/>
              </a:rPr>
              <a:t>Immediate protected area neighbors</a:t>
            </a:r>
          </a:p>
          <a:p>
            <a:pPr lvl="1">
              <a:buFont typeface="Arial" charset="0"/>
              <a:buChar char="•"/>
            </a:pPr>
            <a:r>
              <a:rPr lang="en-US" sz="3100" dirty="0">
                <a:latin typeface="Gill Sans MT" panose="020B0502020104020203" pitchFamily="34" charset="0"/>
              </a:rPr>
              <a:t>Remote communities</a:t>
            </a:r>
          </a:p>
          <a:p>
            <a:pPr lvl="1">
              <a:buFont typeface="Arial" charset="0"/>
              <a:buChar char="•"/>
            </a:pPr>
            <a:r>
              <a:rPr lang="en-US" sz="3100" dirty="0">
                <a:latin typeface="Gill Sans MT" panose="020B0502020104020203" pitchFamily="34" charset="0"/>
              </a:rPr>
              <a:t>Protected area resource collectors</a:t>
            </a:r>
          </a:p>
          <a:p>
            <a:pPr lvl="1">
              <a:buFont typeface="Arial" charset="0"/>
              <a:buChar char="•"/>
            </a:pPr>
            <a:r>
              <a:rPr lang="en-US" sz="3100" dirty="0">
                <a:latin typeface="Gill Sans MT" panose="020B0502020104020203" pitchFamily="34" charset="0"/>
              </a:rPr>
              <a:t>Ethnic minorities</a:t>
            </a:r>
          </a:p>
          <a:p>
            <a:pPr lvl="1">
              <a:buFont typeface="Arial" charset="0"/>
              <a:buChar char="•"/>
            </a:pPr>
            <a:r>
              <a:rPr lang="en-US" altLang="en-US" sz="3100" dirty="0">
                <a:latin typeface="Gill Sans MT" panose="020B0502020104020203" pitchFamily="34" charset="0"/>
              </a:rPr>
              <a:t>Etc.</a:t>
            </a:r>
            <a:endParaRPr lang="en-US" altLang="en-US" sz="3500" dirty="0">
              <a:latin typeface="Gill Sans MT" panose="020B0502020104020203" pitchFamily="34" charset="0"/>
            </a:endParaRPr>
          </a:p>
          <a:p>
            <a:pPr marL="533400" indent="-533400">
              <a:buNone/>
            </a:pPr>
            <a:endParaRPr lang="en-US" altLang="en-US" sz="3600" b="1" dirty="0"/>
          </a:p>
        </p:txBody>
      </p:sp>
      <p:sp>
        <p:nvSpPr>
          <p:cNvPr id="3" name="Slide Number Placeholder 2"/>
          <p:cNvSpPr>
            <a:spLocks noGrp="1"/>
          </p:cNvSpPr>
          <p:nvPr>
            <p:ph type="sldNum" sz="quarter" idx="12"/>
          </p:nvPr>
        </p:nvSpPr>
        <p:spPr/>
        <p:txBody>
          <a:bodyPr/>
          <a:lstStyle/>
          <a:p>
            <a:fld id="{D8AC6650-73DF-46B7-A688-A216FA2CA224}" type="slidenum">
              <a:rPr lang="en-GB" smtClean="0"/>
              <a:t>22</a:t>
            </a:fld>
            <a:endParaRPr lang="en-GB"/>
          </a:p>
        </p:txBody>
      </p:sp>
      <p:pic>
        <p:nvPicPr>
          <p:cNvPr id="5" name="Content Placeholder 7">
            <a:extLst>
              <a:ext uri="{FF2B5EF4-FFF2-40B4-BE49-F238E27FC236}">
                <a16:creationId xmlns:a16="http://schemas.microsoft.com/office/drawing/2014/main" id="{429381D2-135F-FB4A-BABF-961AE42303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6240" y="3540206"/>
            <a:ext cx="3880625" cy="2872451"/>
          </a:xfrm>
          <a:prstGeom prst="rect">
            <a:avLst/>
          </a:prstGeom>
        </p:spPr>
      </p:pic>
    </p:spTree>
    <p:extLst>
      <p:ext uri="{BB962C8B-B14F-4D97-AF65-F5344CB8AC3E}">
        <p14:creationId xmlns:p14="http://schemas.microsoft.com/office/powerpoint/2010/main" val="37205472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337480" y="518509"/>
            <a:ext cx="9852295" cy="975828"/>
          </a:xfrm>
        </p:spPr>
        <p:txBody>
          <a:bodyPr>
            <a:normAutofit/>
          </a:bodyPr>
          <a:lstStyle/>
          <a:p>
            <a:pPr eaLnBrk="1" hangingPunct="1"/>
            <a:r>
              <a:rPr lang="en-US" altLang="en-US" sz="4000" b="1" dirty="0">
                <a:latin typeface="Gill Sans MT" panose="020B0502020104020203" pitchFamily="34" charset="0"/>
              </a:rPr>
              <a:t>...and stakeholder representation</a:t>
            </a:r>
          </a:p>
        </p:txBody>
      </p:sp>
      <p:sp>
        <p:nvSpPr>
          <p:cNvPr id="58371" name="Rectangle 3"/>
          <p:cNvSpPr>
            <a:spLocks noGrp="1" noChangeArrowheads="1"/>
          </p:cNvSpPr>
          <p:nvPr>
            <p:ph idx="1"/>
          </p:nvPr>
        </p:nvSpPr>
        <p:spPr>
          <a:xfrm>
            <a:off x="1337480" y="1639519"/>
            <a:ext cx="9852295" cy="4498842"/>
          </a:xfrm>
        </p:spPr>
        <p:txBody>
          <a:bodyPr>
            <a:normAutofit/>
          </a:bodyPr>
          <a:lstStyle/>
          <a:p>
            <a:pPr eaLnBrk="1" hangingPunct="1">
              <a:lnSpc>
                <a:spcPct val="90000"/>
              </a:lnSpc>
              <a:buClr>
                <a:schemeClr val="tx1"/>
              </a:buClr>
              <a:buFont typeface="Wingdings" charset="2"/>
              <a:buChar char="q"/>
            </a:pPr>
            <a:r>
              <a:rPr lang="en-US" altLang="en-US" sz="2800" dirty="0">
                <a:latin typeface="Gill Sans MT" charset="0"/>
                <a:ea typeface="Gill Sans MT" charset="0"/>
                <a:cs typeface="Gill Sans MT" charset="0"/>
              </a:rPr>
              <a:t>In complex multi-stakeholder conflict with a large number of stakeholders, full participation of </a:t>
            </a:r>
            <a:r>
              <a:rPr lang="en-US" altLang="en-US" sz="2800" i="1" dirty="0">
                <a:latin typeface="Gill Sans MT" charset="0"/>
                <a:ea typeface="Gill Sans MT" charset="0"/>
                <a:cs typeface="Gill Sans MT" charset="0"/>
              </a:rPr>
              <a:t>every single</a:t>
            </a:r>
            <a:r>
              <a:rPr lang="en-US" altLang="en-US" sz="2800" dirty="0">
                <a:latin typeface="Gill Sans MT" charset="0"/>
                <a:ea typeface="Gill Sans MT" charset="0"/>
                <a:cs typeface="Gill Sans MT" charset="0"/>
              </a:rPr>
              <a:t> stakeholder is not practical</a:t>
            </a:r>
          </a:p>
          <a:p>
            <a:pPr eaLnBrk="1" hangingPunct="1">
              <a:lnSpc>
                <a:spcPct val="90000"/>
              </a:lnSpc>
              <a:buClr>
                <a:schemeClr val="tx1"/>
              </a:buClr>
              <a:buFont typeface="Wingdings" charset="2"/>
              <a:buChar char="q"/>
            </a:pPr>
            <a:r>
              <a:rPr lang="en-US" altLang="en-US" sz="2800" dirty="0">
                <a:latin typeface="Gill Sans MT" charset="0"/>
                <a:ea typeface="Gill Sans MT" charset="0"/>
                <a:cs typeface="Gill Sans MT" charset="0"/>
              </a:rPr>
              <a:t>In such cases, stakeholders not directly involved in conflict analysis or management need to be clear on how they will be represented in the conflict management process (e.g. at workshops)</a:t>
            </a:r>
          </a:p>
          <a:p>
            <a:pPr eaLnBrk="1" hangingPunct="1">
              <a:lnSpc>
                <a:spcPct val="90000"/>
              </a:lnSpc>
              <a:buClr>
                <a:schemeClr val="tx1"/>
              </a:buClr>
              <a:buFont typeface="Wingdings" charset="2"/>
              <a:buChar char="q"/>
            </a:pPr>
            <a:r>
              <a:rPr lang="en-US" altLang="en-US" sz="2800" dirty="0">
                <a:latin typeface="Gill Sans MT" charset="0"/>
                <a:ea typeface="Gill Sans MT" charset="0"/>
                <a:cs typeface="Gill Sans MT" charset="0"/>
              </a:rPr>
              <a:t>This will likely involve the selection of </a:t>
            </a:r>
            <a:r>
              <a:rPr lang="en-US" altLang="en-US" sz="2800" b="1" dirty="0">
                <a:latin typeface="Gill Sans MT" charset="0"/>
                <a:ea typeface="Gill Sans MT" charset="0"/>
                <a:cs typeface="Gill Sans MT" charset="0"/>
              </a:rPr>
              <a:t>stakeholder representatives</a:t>
            </a:r>
          </a:p>
          <a:p>
            <a:pPr eaLnBrk="1" hangingPunct="1">
              <a:lnSpc>
                <a:spcPct val="90000"/>
              </a:lnSpc>
              <a:buClr>
                <a:schemeClr val="tx1"/>
              </a:buClr>
              <a:buFont typeface="Wingdings" panose="05000000000000000000" pitchFamily="2" charset="2"/>
              <a:buChar char="q"/>
            </a:pPr>
            <a:endParaRPr lang="en-US" altLang="en-US" sz="2800" dirty="0">
              <a:latin typeface="Gill Sans MT" charset="0"/>
              <a:ea typeface="Gill Sans MT" charset="0"/>
              <a:cs typeface="Gill Sans MT" charset="0"/>
            </a:endParaRPr>
          </a:p>
        </p:txBody>
      </p:sp>
      <p:sp>
        <p:nvSpPr>
          <p:cNvPr id="3" name="Slide Number Placeholder 2"/>
          <p:cNvSpPr>
            <a:spLocks noGrp="1"/>
          </p:cNvSpPr>
          <p:nvPr>
            <p:ph type="sldNum" sz="quarter" idx="12"/>
          </p:nvPr>
        </p:nvSpPr>
        <p:spPr/>
        <p:txBody>
          <a:bodyPr/>
          <a:lstStyle/>
          <a:p>
            <a:fld id="{D8AC6650-73DF-46B7-A688-A216FA2CA224}" type="slidenum">
              <a:rPr lang="en-GB" smtClean="0"/>
              <a:t>23</a:t>
            </a:fld>
            <a:endParaRPr lang="en-GB"/>
          </a:p>
        </p:txBody>
      </p:sp>
    </p:spTree>
    <p:extLst>
      <p:ext uri="{BB962C8B-B14F-4D97-AF65-F5344CB8AC3E}">
        <p14:creationId xmlns:p14="http://schemas.microsoft.com/office/powerpoint/2010/main" val="7315121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219200" y="518508"/>
            <a:ext cx="10134600" cy="1317356"/>
          </a:xfrm>
        </p:spPr>
        <p:txBody>
          <a:bodyPr>
            <a:normAutofit/>
          </a:bodyPr>
          <a:lstStyle/>
          <a:p>
            <a:pPr eaLnBrk="1" hangingPunct="1"/>
            <a:r>
              <a:rPr lang="en-US" altLang="en-US" sz="3600" b="1" dirty="0">
                <a:latin typeface="Gill Sans MT" charset="0"/>
                <a:ea typeface="Gill Sans MT" charset="0"/>
                <a:cs typeface="Gill Sans MT" charset="0"/>
              </a:rPr>
              <a:t>Using stakeholder group representatives in conflict management processes</a:t>
            </a:r>
          </a:p>
        </p:txBody>
      </p:sp>
      <p:sp>
        <p:nvSpPr>
          <p:cNvPr id="62467" name="Rectangle 3"/>
          <p:cNvSpPr>
            <a:spLocks noGrp="1" noChangeArrowheads="1"/>
          </p:cNvSpPr>
          <p:nvPr>
            <p:ph idx="1"/>
          </p:nvPr>
        </p:nvSpPr>
        <p:spPr>
          <a:xfrm>
            <a:off x="1219200" y="2748711"/>
            <a:ext cx="10515600" cy="3264976"/>
          </a:xfrm>
        </p:spPr>
        <p:txBody>
          <a:bodyPr>
            <a:normAutofit/>
          </a:bodyPr>
          <a:lstStyle/>
          <a:p>
            <a:pPr>
              <a:buClr>
                <a:schemeClr val="tx1"/>
              </a:buClr>
            </a:pPr>
            <a:r>
              <a:rPr lang="en-US" altLang="en-US" sz="2800" dirty="0">
                <a:latin typeface="Gill Sans MT" charset="0"/>
                <a:ea typeface="Gill Sans MT" charset="0"/>
                <a:cs typeface="Gill Sans MT" charset="0"/>
              </a:rPr>
              <a:t>Remember that any UWA involvement in facilitating selection of stakeholder representatives will have implications!</a:t>
            </a:r>
          </a:p>
          <a:p>
            <a:pPr>
              <a:buClr>
                <a:schemeClr val="tx1"/>
              </a:buClr>
            </a:pPr>
            <a:r>
              <a:rPr lang="en-US" altLang="en-US" sz="2800" dirty="0">
                <a:latin typeface="Gill Sans MT" charset="0"/>
                <a:ea typeface="Gill Sans MT" charset="0"/>
                <a:cs typeface="Gill Sans MT" charset="0"/>
              </a:rPr>
              <a:t>Best scenario is if stakeholders decide this themselves</a:t>
            </a:r>
          </a:p>
          <a:p>
            <a:pPr>
              <a:buClr>
                <a:schemeClr val="tx1"/>
              </a:buClr>
            </a:pPr>
            <a:r>
              <a:rPr lang="en-US" altLang="en-US" sz="2800" dirty="0">
                <a:latin typeface="Gill Sans MT" charset="0"/>
                <a:ea typeface="Gill Sans MT" charset="0"/>
                <a:cs typeface="Gill Sans MT" charset="0"/>
              </a:rPr>
              <a:t>But this is not always possible....</a:t>
            </a:r>
          </a:p>
        </p:txBody>
      </p:sp>
      <p:sp>
        <p:nvSpPr>
          <p:cNvPr id="3" name="Slide Number Placeholder 2"/>
          <p:cNvSpPr>
            <a:spLocks noGrp="1"/>
          </p:cNvSpPr>
          <p:nvPr>
            <p:ph type="sldNum" sz="quarter" idx="12"/>
          </p:nvPr>
        </p:nvSpPr>
        <p:spPr/>
        <p:txBody>
          <a:bodyPr/>
          <a:lstStyle/>
          <a:p>
            <a:fld id="{D8AC6650-73DF-46B7-A688-A216FA2CA224}" type="slidenum">
              <a:rPr lang="en-GB" smtClean="0"/>
              <a:t>24</a:t>
            </a:fld>
            <a:endParaRPr lang="en-GB"/>
          </a:p>
        </p:txBody>
      </p:sp>
    </p:spTree>
    <p:extLst>
      <p:ext uri="{BB962C8B-B14F-4D97-AF65-F5344CB8AC3E}">
        <p14:creationId xmlns:p14="http://schemas.microsoft.com/office/powerpoint/2010/main" val="5184425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832834" y="577761"/>
            <a:ext cx="11074686" cy="1019930"/>
          </a:xfrm>
        </p:spPr>
        <p:txBody>
          <a:bodyPr>
            <a:normAutofit fontScale="90000"/>
          </a:bodyPr>
          <a:lstStyle/>
          <a:p>
            <a:pPr eaLnBrk="1" hangingPunct="1"/>
            <a:r>
              <a:rPr lang="en-US" altLang="en-US" sz="3600" b="1" dirty="0">
                <a:latin typeface="Gill Sans MT" charset="0"/>
                <a:ea typeface="Gill Sans MT" charset="0"/>
                <a:cs typeface="Gill Sans MT" charset="0"/>
              </a:rPr>
              <a:t>Using stakeholder group representatives in conflict management processes</a:t>
            </a:r>
          </a:p>
        </p:txBody>
      </p:sp>
      <p:sp>
        <p:nvSpPr>
          <p:cNvPr id="62467" name="Rectangle 3"/>
          <p:cNvSpPr>
            <a:spLocks noGrp="1" noChangeArrowheads="1"/>
          </p:cNvSpPr>
          <p:nvPr>
            <p:ph idx="1"/>
          </p:nvPr>
        </p:nvSpPr>
        <p:spPr>
          <a:xfrm>
            <a:off x="832834" y="2211922"/>
            <a:ext cx="10952766" cy="4351610"/>
          </a:xfrm>
        </p:spPr>
        <p:txBody>
          <a:bodyPr>
            <a:noAutofit/>
          </a:bodyPr>
          <a:lstStyle/>
          <a:p>
            <a:pPr marL="0" indent="0" eaLnBrk="1" hangingPunct="1">
              <a:buClr>
                <a:srgbClr val="00B050"/>
              </a:buClr>
              <a:buNone/>
            </a:pPr>
            <a:r>
              <a:rPr lang="en-US" altLang="en-US" sz="2200" b="1" dirty="0">
                <a:latin typeface="Gill Sans MT" charset="0"/>
                <a:ea typeface="Gill Sans MT" charset="0"/>
                <a:cs typeface="Gill Sans MT" charset="0"/>
              </a:rPr>
              <a:t>If UWA is helping in stakeholder representative selection, representatives should:</a:t>
            </a:r>
          </a:p>
          <a:p>
            <a:pPr>
              <a:buFont typeface="Wingdings" panose="05000000000000000000" pitchFamily="2" charset="2"/>
              <a:buChar char="q"/>
            </a:pPr>
            <a:r>
              <a:rPr lang="en-US" altLang="en-US" sz="2200" dirty="0">
                <a:latin typeface="Gill Sans MT" charset="0"/>
                <a:ea typeface="Gill Sans MT" charset="0"/>
                <a:cs typeface="Gill Sans MT" charset="0"/>
              </a:rPr>
              <a:t>Be recognized as legitimate by their groups</a:t>
            </a:r>
          </a:p>
          <a:p>
            <a:pPr>
              <a:buFont typeface="Wingdings" panose="05000000000000000000" pitchFamily="2" charset="2"/>
              <a:buChar char="q"/>
            </a:pPr>
            <a:r>
              <a:rPr lang="en-US" altLang="en-US" sz="2200" dirty="0">
                <a:latin typeface="Gill Sans MT" charset="0"/>
                <a:ea typeface="Gill Sans MT" charset="0"/>
                <a:cs typeface="Gill Sans MT" charset="0"/>
              </a:rPr>
              <a:t>Have authority to negotiate for their group</a:t>
            </a:r>
          </a:p>
          <a:p>
            <a:pPr>
              <a:buFont typeface="Wingdings" panose="05000000000000000000" pitchFamily="2" charset="2"/>
              <a:buChar char="q"/>
            </a:pPr>
            <a:r>
              <a:rPr lang="en-US" altLang="en-US" sz="2200" dirty="0">
                <a:latin typeface="Gill Sans MT" charset="0"/>
                <a:ea typeface="Gill Sans MT" charset="0"/>
                <a:cs typeface="Gill Sans MT" charset="0"/>
              </a:rPr>
              <a:t>Communicate clearly, frequently with group</a:t>
            </a:r>
          </a:p>
          <a:p>
            <a:pPr>
              <a:buFont typeface="Wingdings" panose="05000000000000000000" pitchFamily="2" charset="2"/>
              <a:buChar char="q"/>
            </a:pPr>
            <a:r>
              <a:rPr lang="en-US" altLang="en-US" sz="2200" dirty="0">
                <a:latin typeface="Gill Sans MT" charset="0"/>
                <a:ea typeface="Gill Sans MT" charset="0"/>
                <a:cs typeface="Gill Sans MT" charset="0"/>
              </a:rPr>
              <a:t>Be able to:</a:t>
            </a:r>
          </a:p>
          <a:p>
            <a:pPr lvl="1">
              <a:buFont typeface="Wingdings" panose="05000000000000000000" pitchFamily="2" charset="2"/>
              <a:buChar char="§"/>
            </a:pPr>
            <a:r>
              <a:rPr lang="en-US" altLang="en-US" sz="2200" dirty="0">
                <a:latin typeface="Gill Sans MT" charset="0"/>
                <a:ea typeface="Gill Sans MT" charset="0"/>
                <a:cs typeface="Gill Sans MT" charset="0"/>
              </a:rPr>
              <a:t>Talk to other stakeholders</a:t>
            </a:r>
          </a:p>
          <a:p>
            <a:pPr lvl="1">
              <a:buFont typeface="Wingdings" panose="05000000000000000000" pitchFamily="2" charset="2"/>
              <a:buChar char="§"/>
            </a:pPr>
            <a:r>
              <a:rPr lang="en-US" altLang="en-US" sz="2200" dirty="0">
                <a:latin typeface="Gill Sans MT" charset="0"/>
                <a:ea typeface="Gill Sans MT" charset="0"/>
                <a:cs typeface="Gill Sans MT" charset="0"/>
              </a:rPr>
              <a:t>Negotiate</a:t>
            </a:r>
          </a:p>
          <a:p>
            <a:pPr lvl="1">
              <a:buFont typeface="Wingdings" panose="05000000000000000000" pitchFamily="2" charset="2"/>
              <a:buChar char="§"/>
            </a:pPr>
            <a:r>
              <a:rPr lang="en-US" altLang="en-US" sz="2200" dirty="0">
                <a:latin typeface="Gill Sans MT" charset="0"/>
                <a:ea typeface="Gill Sans MT" charset="0"/>
                <a:cs typeface="Gill Sans MT" charset="0"/>
              </a:rPr>
              <a:t>Understand important information</a:t>
            </a:r>
          </a:p>
          <a:p>
            <a:pPr>
              <a:buFont typeface="Wingdings" panose="05000000000000000000" pitchFamily="2" charset="2"/>
              <a:buChar char="q"/>
            </a:pPr>
            <a:r>
              <a:rPr lang="en-US" altLang="en-US" sz="2200" dirty="0">
                <a:latin typeface="Gill Sans MT" charset="0"/>
                <a:ea typeface="Gill Sans MT" charset="0"/>
                <a:cs typeface="Gill Sans MT" charset="0"/>
              </a:rPr>
              <a:t>Operate transparently</a:t>
            </a:r>
          </a:p>
          <a:p>
            <a:pPr>
              <a:buFont typeface="Wingdings" panose="05000000000000000000" pitchFamily="2" charset="2"/>
              <a:buChar char="q"/>
            </a:pPr>
            <a:r>
              <a:rPr lang="en-US" altLang="en-US" sz="2200" dirty="0">
                <a:latin typeface="Gill Sans MT" charset="0"/>
                <a:ea typeface="Gill Sans MT" charset="0"/>
                <a:cs typeface="Gill Sans MT" charset="0"/>
              </a:rPr>
              <a:t>Have time to participate in the process</a:t>
            </a:r>
          </a:p>
        </p:txBody>
      </p:sp>
      <p:sp>
        <p:nvSpPr>
          <p:cNvPr id="3" name="Slide Number Placeholder 2"/>
          <p:cNvSpPr>
            <a:spLocks noGrp="1"/>
          </p:cNvSpPr>
          <p:nvPr>
            <p:ph type="sldNum" sz="quarter" idx="12"/>
          </p:nvPr>
        </p:nvSpPr>
        <p:spPr/>
        <p:txBody>
          <a:bodyPr/>
          <a:lstStyle/>
          <a:p>
            <a:fld id="{D8AC6650-73DF-46B7-A688-A216FA2CA224}" type="slidenum">
              <a:rPr lang="en-GB" smtClean="0"/>
              <a:t>25</a:t>
            </a:fld>
            <a:endParaRPr lang="en-GB"/>
          </a:p>
        </p:txBody>
      </p:sp>
      <p:sp>
        <p:nvSpPr>
          <p:cNvPr id="2" name="TextBox 1">
            <a:extLst>
              <a:ext uri="{FF2B5EF4-FFF2-40B4-BE49-F238E27FC236}">
                <a16:creationId xmlns:a16="http://schemas.microsoft.com/office/drawing/2014/main" id="{C6DE480D-5559-384F-BC23-F803E0915D73}"/>
              </a:ext>
            </a:extLst>
          </p:cNvPr>
          <p:cNvSpPr txBox="1"/>
          <p:nvPr/>
        </p:nvSpPr>
        <p:spPr>
          <a:xfrm>
            <a:off x="8051308" y="3147212"/>
            <a:ext cx="3637936" cy="34163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i="1" dirty="0">
                <a:latin typeface="Gill Sans MT" panose="020B0502020104020203" pitchFamily="34" charset="77"/>
              </a:rPr>
              <a:t>Ideally, a group would have more than one representative – to aid transparency, share responsibility, help remember details, maintain trust within the group, and to enable continuation of the conflict resolution process if one representative is unavailable</a:t>
            </a:r>
          </a:p>
        </p:txBody>
      </p:sp>
    </p:spTree>
    <p:extLst>
      <p:ext uri="{BB962C8B-B14F-4D97-AF65-F5344CB8AC3E}">
        <p14:creationId xmlns:p14="http://schemas.microsoft.com/office/powerpoint/2010/main" val="1214986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2706" y="439338"/>
            <a:ext cx="11246894" cy="1198881"/>
          </a:xfrm>
        </p:spPr>
        <p:txBody>
          <a:bodyPr>
            <a:normAutofit fontScale="90000"/>
          </a:bodyPr>
          <a:lstStyle/>
          <a:p>
            <a:r>
              <a:rPr lang="en-US" sz="3600" b="1" dirty="0">
                <a:solidFill>
                  <a:srgbClr val="000099"/>
                </a:solidFill>
                <a:latin typeface="Gill Sans MT" panose="020B0502020104020203" pitchFamily="34" charset="0"/>
              </a:rPr>
              <a:t>Case study: Perceived inequity in distribution of costs and benefits of conserving Bwindi National Park</a:t>
            </a:r>
            <a:endParaRPr lang="en-GB" sz="3600" dirty="0">
              <a:solidFill>
                <a:srgbClr val="000099"/>
              </a:solidFill>
            </a:endParaRPr>
          </a:p>
        </p:txBody>
      </p:sp>
      <p:graphicFrame>
        <p:nvGraphicFramePr>
          <p:cNvPr id="5" name="Content Placeholder 3"/>
          <p:cNvGraphicFramePr>
            <a:graphicFrameLocks noGrp="1"/>
          </p:cNvGraphicFramePr>
          <p:nvPr>
            <p:ph sz="half" idx="1"/>
            <p:extLst>
              <p:ext uri="{D42A27DB-BD31-4B8C-83A1-F6EECF244321}">
                <p14:modId xmlns:p14="http://schemas.microsoft.com/office/powerpoint/2010/main" val="1927548305"/>
              </p:ext>
            </p:extLst>
          </p:nvPr>
        </p:nvGraphicFramePr>
        <p:xfrm>
          <a:off x="6481920" y="1896341"/>
          <a:ext cx="5181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sz="half" idx="2"/>
          </p:nvPr>
        </p:nvSpPr>
        <p:spPr>
          <a:xfrm>
            <a:off x="792706" y="2191301"/>
            <a:ext cx="5181600" cy="3627920"/>
          </a:xfrm>
        </p:spPr>
        <p:txBody>
          <a:bodyPr>
            <a:normAutofit lnSpcReduction="10000"/>
          </a:bodyPr>
          <a:lstStyle/>
          <a:p>
            <a:pPr>
              <a:buFont typeface="Wingdings" panose="05000000000000000000" pitchFamily="2" charset="2"/>
              <a:buChar char="q"/>
            </a:pPr>
            <a:r>
              <a:rPr lang="en-GB" sz="3200" dirty="0">
                <a:latin typeface="Gill Sans MT" panose="020B0502020104020203" pitchFamily="34" charset="0"/>
              </a:rPr>
              <a:t>Perceived unfair </a:t>
            </a:r>
            <a:r>
              <a:rPr lang="en-GB" sz="3200" b="1" dirty="0">
                <a:latin typeface="Gill Sans MT" panose="020B0502020104020203" pitchFamily="34" charset="0"/>
              </a:rPr>
              <a:t>distribution of</a:t>
            </a:r>
            <a:r>
              <a:rPr lang="en-GB" sz="3200" dirty="0">
                <a:latin typeface="Gill Sans MT" panose="020B0502020104020203" pitchFamily="34" charset="0"/>
              </a:rPr>
              <a:t> </a:t>
            </a:r>
            <a:r>
              <a:rPr lang="en-US" sz="3200" dirty="0">
                <a:latin typeface="Gill Sans MT" panose="020B0502020104020203" pitchFamily="34" charset="0"/>
              </a:rPr>
              <a:t>protected area benefits e.g. revenue sharing</a:t>
            </a:r>
          </a:p>
          <a:p>
            <a:pPr>
              <a:buFont typeface="Wingdings" panose="05000000000000000000" pitchFamily="2" charset="2"/>
              <a:buChar char="q"/>
            </a:pPr>
            <a:r>
              <a:rPr lang="en-US" sz="3200" dirty="0">
                <a:latin typeface="Gill Sans MT" panose="020B0502020104020203" pitchFamily="34" charset="0"/>
              </a:rPr>
              <a:t>Perceived inequity in </a:t>
            </a:r>
            <a:r>
              <a:rPr lang="en-US" sz="3200" b="1" dirty="0">
                <a:latin typeface="Gill Sans MT" panose="020B0502020104020203" pitchFamily="34" charset="0"/>
              </a:rPr>
              <a:t>access to</a:t>
            </a:r>
            <a:r>
              <a:rPr lang="en-US" sz="3200" dirty="0">
                <a:latin typeface="Gill Sans MT" panose="020B0502020104020203" pitchFamily="34" charset="0"/>
              </a:rPr>
              <a:t> protected area benefits e.g. employment as shown on the graph</a:t>
            </a:r>
          </a:p>
          <a:p>
            <a:endParaRPr lang="en-GB" dirty="0"/>
          </a:p>
        </p:txBody>
      </p:sp>
      <p:sp>
        <p:nvSpPr>
          <p:cNvPr id="6" name="TextBox 5"/>
          <p:cNvSpPr txBox="1"/>
          <p:nvPr/>
        </p:nvSpPr>
        <p:spPr>
          <a:xfrm>
            <a:off x="792706" y="6223000"/>
            <a:ext cx="9976893" cy="369332"/>
          </a:xfrm>
          <a:prstGeom prst="rect">
            <a:avLst/>
          </a:prstGeom>
          <a:noFill/>
        </p:spPr>
        <p:txBody>
          <a:bodyPr wrap="square" rtlCol="0">
            <a:spAutoFit/>
          </a:bodyPr>
          <a:lstStyle/>
          <a:p>
            <a:r>
              <a:rPr lang="en-US" dirty="0" err="1"/>
              <a:t>Namara</a:t>
            </a:r>
            <a:r>
              <a:rPr lang="en-US" dirty="0"/>
              <a:t> 2015</a:t>
            </a:r>
          </a:p>
        </p:txBody>
      </p:sp>
      <p:sp>
        <p:nvSpPr>
          <p:cNvPr id="7" name="Slide Number Placeholder 6"/>
          <p:cNvSpPr>
            <a:spLocks noGrp="1"/>
          </p:cNvSpPr>
          <p:nvPr>
            <p:ph type="sldNum" sz="quarter" idx="12"/>
          </p:nvPr>
        </p:nvSpPr>
        <p:spPr/>
        <p:txBody>
          <a:bodyPr/>
          <a:lstStyle/>
          <a:p>
            <a:fld id="{D8AC6650-73DF-46B7-A688-A216FA2CA224}" type="slidenum">
              <a:rPr lang="en-GB" smtClean="0"/>
              <a:t>26</a:t>
            </a:fld>
            <a:endParaRPr lang="en-GB"/>
          </a:p>
        </p:txBody>
      </p:sp>
    </p:spTree>
    <p:extLst>
      <p:ext uri="{BB962C8B-B14F-4D97-AF65-F5344CB8AC3E}">
        <p14:creationId xmlns:p14="http://schemas.microsoft.com/office/powerpoint/2010/main" val="28939878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792706" y="265668"/>
            <a:ext cx="10820673" cy="1063503"/>
          </a:xfrm>
        </p:spPr>
        <p:txBody>
          <a:bodyPr>
            <a:noAutofit/>
          </a:bodyPr>
          <a:lstStyle/>
          <a:p>
            <a:r>
              <a:rPr lang="en-US" sz="3200" b="1" dirty="0">
                <a:latin typeface="Gill Sans MT" panose="020B0502020104020203" pitchFamily="34" charset="0"/>
              </a:rPr>
              <a:t>Case study: Perceived inequity in distribution of costs and benefits of conserving Bwindi National Park</a:t>
            </a:r>
            <a:endParaRPr lang="en-GB" sz="3200" b="1" dirty="0">
              <a:latin typeface="Gill Sans MT" panose="020B0502020104020203"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28103646"/>
              </p:ext>
            </p:extLst>
          </p:nvPr>
        </p:nvGraphicFramePr>
        <p:xfrm>
          <a:off x="5769116" y="1940937"/>
          <a:ext cx="6072116" cy="4016375"/>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2"/>
          </p:nvPr>
        </p:nvSpPr>
        <p:spPr/>
        <p:txBody>
          <a:bodyPr/>
          <a:lstStyle/>
          <a:p>
            <a:fld id="{A1571525-F375-4078-99CE-145E406311BB}" type="slidenum">
              <a:rPr lang="en-US" smtClean="0"/>
              <a:t>27</a:t>
            </a:fld>
            <a:endParaRPr lang="en-US"/>
          </a:p>
        </p:txBody>
      </p:sp>
      <p:sp>
        <p:nvSpPr>
          <p:cNvPr id="4" name="Text Placeholder 3"/>
          <p:cNvSpPr>
            <a:spLocks noGrp="1"/>
          </p:cNvSpPr>
          <p:nvPr>
            <p:ph type="body" sz="half" idx="4294967295"/>
          </p:nvPr>
        </p:nvSpPr>
        <p:spPr>
          <a:xfrm>
            <a:off x="971139" y="1891348"/>
            <a:ext cx="4343626" cy="3897312"/>
          </a:xfrm>
        </p:spPr>
        <p:txBody>
          <a:bodyPr>
            <a:normAutofit lnSpcReduction="10000"/>
          </a:bodyPr>
          <a:lstStyle/>
          <a:p>
            <a:pPr lvl="0">
              <a:lnSpc>
                <a:spcPct val="100000"/>
              </a:lnSpc>
              <a:spcBef>
                <a:spcPts val="0"/>
              </a:spcBef>
              <a:buFont typeface="Wingdings" panose="05000000000000000000" pitchFamily="2" charset="2"/>
              <a:buChar char="q"/>
            </a:pPr>
            <a:r>
              <a:rPr lang="en-GB" sz="3000" dirty="0">
                <a:latin typeface="Gill Sans MT" charset="0"/>
                <a:ea typeface="Gill Sans MT" charset="0"/>
                <a:cs typeface="Gill Sans MT" charset="0"/>
              </a:rPr>
              <a:t>Middle and senior managers mainly not from frontline villages</a:t>
            </a:r>
            <a:endParaRPr lang="en-US" sz="3000" dirty="0">
              <a:latin typeface="Gill Sans MT" charset="0"/>
              <a:ea typeface="Gill Sans MT" charset="0"/>
              <a:cs typeface="Gill Sans MT" charset="0"/>
            </a:endParaRPr>
          </a:p>
          <a:p>
            <a:pPr lvl="0">
              <a:lnSpc>
                <a:spcPct val="100000"/>
              </a:lnSpc>
              <a:spcBef>
                <a:spcPts val="0"/>
              </a:spcBef>
              <a:buFont typeface="Wingdings" panose="05000000000000000000" pitchFamily="2" charset="2"/>
              <a:buChar char="q"/>
            </a:pPr>
            <a:r>
              <a:rPr lang="en-GB" sz="3000" dirty="0">
                <a:latin typeface="Gill Sans MT" charset="0"/>
                <a:ea typeface="Gill Sans MT" charset="0"/>
                <a:cs typeface="Gill Sans MT" charset="0"/>
              </a:rPr>
              <a:t>90% of employees from 5 out of 27 park adjacent parishes </a:t>
            </a:r>
            <a:endParaRPr lang="en-US" sz="3000" dirty="0">
              <a:latin typeface="Gill Sans MT" charset="0"/>
              <a:ea typeface="Gill Sans MT" charset="0"/>
              <a:cs typeface="Gill Sans MT" charset="0"/>
            </a:endParaRPr>
          </a:p>
          <a:p>
            <a:pPr lvl="0">
              <a:lnSpc>
                <a:spcPct val="100000"/>
              </a:lnSpc>
              <a:spcBef>
                <a:spcPts val="0"/>
              </a:spcBef>
              <a:buFont typeface="Wingdings" panose="05000000000000000000" pitchFamily="2" charset="2"/>
              <a:buChar char="q"/>
            </a:pPr>
            <a:r>
              <a:rPr lang="en-GB" sz="3000" dirty="0">
                <a:latin typeface="Gill Sans MT" charset="0"/>
                <a:ea typeface="Gill Sans MT" charset="0"/>
                <a:cs typeface="Gill Sans MT" charset="0"/>
              </a:rPr>
              <a:t>80% of employees from frontline villages from 8 out of 100 villages</a:t>
            </a:r>
            <a:endParaRPr lang="en-US" sz="3000" dirty="0">
              <a:latin typeface="Gill Sans MT" charset="0"/>
              <a:ea typeface="Gill Sans MT" charset="0"/>
              <a:cs typeface="Gill Sans MT" charset="0"/>
            </a:endParaRPr>
          </a:p>
          <a:p>
            <a:endParaRPr lang="en-US" dirty="0"/>
          </a:p>
        </p:txBody>
      </p:sp>
      <p:sp>
        <p:nvSpPr>
          <p:cNvPr id="8" name="TextBox 7"/>
          <p:cNvSpPr txBox="1"/>
          <p:nvPr/>
        </p:nvSpPr>
        <p:spPr>
          <a:xfrm>
            <a:off x="792706" y="6223000"/>
            <a:ext cx="9976893" cy="369332"/>
          </a:xfrm>
          <a:prstGeom prst="rect">
            <a:avLst/>
          </a:prstGeom>
          <a:noFill/>
        </p:spPr>
        <p:txBody>
          <a:bodyPr wrap="square" rtlCol="0">
            <a:spAutoFit/>
          </a:bodyPr>
          <a:lstStyle/>
          <a:p>
            <a:r>
              <a:rPr lang="en-US" dirty="0" err="1"/>
              <a:t>Namara</a:t>
            </a:r>
            <a:r>
              <a:rPr lang="en-US" dirty="0"/>
              <a:t> 2015</a:t>
            </a:r>
          </a:p>
        </p:txBody>
      </p:sp>
    </p:spTree>
    <p:extLst>
      <p:ext uri="{BB962C8B-B14F-4D97-AF65-F5344CB8AC3E}">
        <p14:creationId xmlns:p14="http://schemas.microsoft.com/office/powerpoint/2010/main" val="36532984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1020559" y="380718"/>
            <a:ext cx="10820673" cy="1083099"/>
          </a:xfrm>
        </p:spPr>
        <p:txBody>
          <a:bodyPr>
            <a:noAutofit/>
          </a:bodyPr>
          <a:lstStyle/>
          <a:p>
            <a:r>
              <a:rPr lang="en-US" sz="3200" b="1" dirty="0">
                <a:latin typeface="Gill Sans MT" panose="020B0502020104020203" pitchFamily="34" charset="0"/>
              </a:rPr>
              <a:t>Case study: Perceived inequity in distribution of costs and benefits of conserving Bwindi National Park</a:t>
            </a:r>
            <a:endParaRPr lang="en-GB" sz="3200" b="1" dirty="0">
              <a:latin typeface="Gill Sans MT" panose="020B0502020104020203" pitchFamily="34" charset="0"/>
            </a:endParaRPr>
          </a:p>
        </p:txBody>
      </p:sp>
      <p:sp>
        <p:nvSpPr>
          <p:cNvPr id="3" name="Slide Number Placeholder 2"/>
          <p:cNvSpPr>
            <a:spLocks noGrp="1"/>
          </p:cNvSpPr>
          <p:nvPr>
            <p:ph type="sldNum" sz="quarter" idx="12"/>
          </p:nvPr>
        </p:nvSpPr>
        <p:spPr/>
        <p:txBody>
          <a:bodyPr/>
          <a:lstStyle/>
          <a:p>
            <a:fld id="{A1571525-F375-4078-99CE-145E406311BB}" type="slidenum">
              <a:rPr lang="en-US" smtClean="0"/>
              <a:t>28</a:t>
            </a:fld>
            <a:endParaRPr lang="en-US"/>
          </a:p>
        </p:txBody>
      </p:sp>
      <p:sp>
        <p:nvSpPr>
          <p:cNvPr id="4" name="Text Placeholder 3"/>
          <p:cNvSpPr>
            <a:spLocks noGrp="1"/>
          </p:cNvSpPr>
          <p:nvPr>
            <p:ph type="body" sz="half" idx="4294967295"/>
          </p:nvPr>
        </p:nvSpPr>
        <p:spPr>
          <a:xfrm>
            <a:off x="6606079" y="2133647"/>
            <a:ext cx="5235153" cy="3383588"/>
          </a:xfrm>
        </p:spPr>
        <p:txBody>
          <a:bodyPr>
            <a:noAutofit/>
          </a:bodyPr>
          <a:lstStyle/>
          <a:p>
            <a:pPr lvl="0">
              <a:lnSpc>
                <a:spcPct val="100000"/>
              </a:lnSpc>
              <a:spcBef>
                <a:spcPts val="0"/>
              </a:spcBef>
              <a:buFont typeface="Wingdings" panose="05000000000000000000" pitchFamily="2" charset="2"/>
              <a:buChar char="q"/>
            </a:pPr>
            <a:r>
              <a:rPr lang="en-GB" sz="2800" dirty="0">
                <a:latin typeface="Gill Sans MT" charset="0"/>
                <a:ea typeface="Gill Sans MT" charset="0"/>
                <a:cs typeface="Gill Sans MT" charset="0"/>
              </a:rPr>
              <a:t>Middle and senior managers mainly not from frontline villages</a:t>
            </a:r>
            <a:endParaRPr lang="en-US" sz="2800" dirty="0">
              <a:latin typeface="Gill Sans MT" charset="0"/>
              <a:ea typeface="Gill Sans MT" charset="0"/>
              <a:cs typeface="Gill Sans MT" charset="0"/>
            </a:endParaRPr>
          </a:p>
          <a:p>
            <a:pPr lvl="0">
              <a:lnSpc>
                <a:spcPct val="100000"/>
              </a:lnSpc>
              <a:spcBef>
                <a:spcPts val="0"/>
              </a:spcBef>
              <a:buFont typeface="Wingdings" panose="05000000000000000000" pitchFamily="2" charset="2"/>
              <a:buChar char="q"/>
            </a:pPr>
            <a:r>
              <a:rPr lang="en-GB" sz="2800" dirty="0">
                <a:latin typeface="Gill Sans MT" charset="0"/>
                <a:ea typeface="Gill Sans MT" charset="0"/>
                <a:cs typeface="Gill Sans MT" charset="0"/>
              </a:rPr>
              <a:t>90% of employees from 5 out of 27 adjacent parishes </a:t>
            </a:r>
            <a:endParaRPr lang="en-US" sz="2800" dirty="0">
              <a:latin typeface="Gill Sans MT" charset="0"/>
              <a:ea typeface="Gill Sans MT" charset="0"/>
              <a:cs typeface="Gill Sans MT" charset="0"/>
            </a:endParaRPr>
          </a:p>
          <a:p>
            <a:pPr lvl="0">
              <a:lnSpc>
                <a:spcPct val="100000"/>
              </a:lnSpc>
              <a:spcBef>
                <a:spcPts val="0"/>
              </a:spcBef>
              <a:buFont typeface="Wingdings" panose="05000000000000000000" pitchFamily="2" charset="2"/>
              <a:buChar char="q"/>
            </a:pPr>
            <a:r>
              <a:rPr lang="en-GB" sz="2800" dirty="0">
                <a:latin typeface="Gill Sans MT" charset="0"/>
                <a:ea typeface="Gill Sans MT" charset="0"/>
                <a:cs typeface="Gill Sans MT" charset="0"/>
              </a:rPr>
              <a:t>80% of employees from frontline villages from 8 out of 100 villages</a:t>
            </a:r>
            <a:endParaRPr lang="en-US" sz="2800" dirty="0">
              <a:latin typeface="Gill Sans MT" charset="0"/>
              <a:ea typeface="Gill Sans MT" charset="0"/>
              <a:cs typeface="Gill Sans MT" charset="0"/>
            </a:endParaRPr>
          </a:p>
          <a:p>
            <a:endParaRPr lang="en-US" sz="2800" dirty="0"/>
          </a:p>
        </p:txBody>
      </p:sp>
      <p:sp>
        <p:nvSpPr>
          <p:cNvPr id="8" name="TextBox 7"/>
          <p:cNvSpPr txBox="1"/>
          <p:nvPr/>
        </p:nvSpPr>
        <p:spPr>
          <a:xfrm>
            <a:off x="731203" y="6468546"/>
            <a:ext cx="9976893" cy="369332"/>
          </a:xfrm>
          <a:prstGeom prst="rect">
            <a:avLst/>
          </a:prstGeom>
          <a:noFill/>
        </p:spPr>
        <p:txBody>
          <a:bodyPr wrap="square" rtlCol="0">
            <a:spAutoFit/>
          </a:bodyPr>
          <a:lstStyle/>
          <a:p>
            <a:r>
              <a:rPr lang="en-US" dirty="0" err="1"/>
              <a:t>Namara</a:t>
            </a:r>
            <a:r>
              <a:rPr lang="en-US" dirty="0"/>
              <a:t> 2015</a:t>
            </a:r>
          </a:p>
        </p:txBody>
      </p:sp>
      <p:sp>
        <p:nvSpPr>
          <p:cNvPr id="9" name="Text Placeholder 3"/>
          <p:cNvSpPr>
            <a:spLocks noGrp="1"/>
          </p:cNvSpPr>
          <p:nvPr>
            <p:ph sz="half" idx="4294967295"/>
          </p:nvPr>
        </p:nvSpPr>
        <p:spPr>
          <a:xfrm>
            <a:off x="922148" y="2180772"/>
            <a:ext cx="5410336" cy="3933412"/>
          </a:xfrm>
          <a:prstGeom prst="rect">
            <a:avLst/>
          </a:prstGeom>
        </p:spPr>
        <p:txBody>
          <a:bodyPr>
            <a:normAutofit/>
          </a:bodyPr>
          <a:lstStyle/>
          <a:p>
            <a:pPr>
              <a:buFont typeface="Wingdings" panose="05000000000000000000" pitchFamily="2" charset="2"/>
              <a:buChar char="q"/>
            </a:pPr>
            <a:r>
              <a:rPr lang="en-GB" sz="2800" dirty="0">
                <a:latin typeface="Gill Sans MT" panose="020B0502020104020203" pitchFamily="34" charset="0"/>
              </a:rPr>
              <a:t>Perceived unfair </a:t>
            </a:r>
            <a:r>
              <a:rPr lang="en-GB" sz="2800" b="1" dirty="0">
                <a:latin typeface="Gill Sans MT" panose="020B0502020104020203" pitchFamily="34" charset="0"/>
              </a:rPr>
              <a:t>distribution of</a:t>
            </a:r>
            <a:r>
              <a:rPr lang="en-GB" sz="2800" dirty="0">
                <a:latin typeface="Gill Sans MT" panose="020B0502020104020203" pitchFamily="34" charset="0"/>
              </a:rPr>
              <a:t> </a:t>
            </a:r>
            <a:r>
              <a:rPr lang="en-US" sz="2800" dirty="0">
                <a:latin typeface="Gill Sans MT" panose="020B0502020104020203" pitchFamily="34" charset="0"/>
              </a:rPr>
              <a:t>protected area benefits e.g. revenue sharing</a:t>
            </a:r>
          </a:p>
          <a:p>
            <a:pPr>
              <a:buFont typeface="Wingdings" panose="05000000000000000000" pitchFamily="2" charset="2"/>
              <a:buChar char="q"/>
            </a:pPr>
            <a:r>
              <a:rPr lang="en-US" sz="2800" dirty="0">
                <a:latin typeface="Gill Sans MT" panose="020B0502020104020203" pitchFamily="34" charset="0"/>
              </a:rPr>
              <a:t>Perceived inequity in </a:t>
            </a:r>
            <a:r>
              <a:rPr lang="en-US" sz="2800" b="1" dirty="0">
                <a:latin typeface="Gill Sans MT" panose="020B0502020104020203" pitchFamily="34" charset="0"/>
              </a:rPr>
              <a:t>access to</a:t>
            </a:r>
            <a:r>
              <a:rPr lang="en-US" sz="2800" dirty="0">
                <a:latin typeface="Gill Sans MT" panose="020B0502020104020203" pitchFamily="34" charset="0"/>
              </a:rPr>
              <a:t> protected area benefits e.g. employment</a:t>
            </a:r>
          </a:p>
          <a:p>
            <a:endParaRPr lang="en-GB" sz="1800" dirty="0"/>
          </a:p>
        </p:txBody>
      </p:sp>
      <p:sp>
        <p:nvSpPr>
          <p:cNvPr id="6" name="TextBox 5"/>
          <p:cNvSpPr txBox="1"/>
          <p:nvPr/>
        </p:nvSpPr>
        <p:spPr>
          <a:xfrm>
            <a:off x="922148" y="5760241"/>
            <a:ext cx="10568317" cy="707886"/>
          </a:xfrm>
          <a:prstGeom prst="rect">
            <a:avLst/>
          </a:prstGeom>
          <a:noFill/>
        </p:spPr>
        <p:txBody>
          <a:bodyPr wrap="square" rtlCol="0">
            <a:spAutoFit/>
          </a:bodyPr>
          <a:lstStyle/>
          <a:p>
            <a:pPr algn="ctr"/>
            <a:r>
              <a:rPr lang="en-US" sz="4000" i="1" dirty="0">
                <a:solidFill>
                  <a:srgbClr val="000099"/>
                </a:solidFill>
                <a:latin typeface="Gill Sans MT" charset="0"/>
                <a:ea typeface="Gill Sans MT" charset="0"/>
                <a:cs typeface="Gill Sans MT" charset="0"/>
              </a:rPr>
              <a:t>Who are the stakeholders in this (potential) conflict?</a:t>
            </a:r>
          </a:p>
        </p:txBody>
      </p:sp>
    </p:spTree>
    <p:extLst>
      <p:ext uri="{BB962C8B-B14F-4D97-AF65-F5344CB8AC3E}">
        <p14:creationId xmlns:p14="http://schemas.microsoft.com/office/powerpoint/2010/main" val="20893697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028700" y="599785"/>
            <a:ext cx="10134600" cy="1317356"/>
          </a:xfrm>
        </p:spPr>
        <p:txBody>
          <a:bodyPr>
            <a:normAutofit/>
          </a:bodyPr>
          <a:lstStyle/>
          <a:p>
            <a:pPr eaLnBrk="1" hangingPunct="1"/>
            <a:r>
              <a:rPr lang="en-US" altLang="en-US" sz="3600" b="1" dirty="0">
                <a:latin typeface="Gill Sans MT" charset="0"/>
                <a:ea typeface="Gill Sans MT" charset="0"/>
                <a:cs typeface="Gill Sans MT" charset="0"/>
              </a:rPr>
              <a:t>Recognizing diversity and engaging multiple stakeholders</a:t>
            </a:r>
          </a:p>
        </p:txBody>
      </p:sp>
      <p:sp>
        <p:nvSpPr>
          <p:cNvPr id="62467" name="Rectangle 3"/>
          <p:cNvSpPr>
            <a:spLocks noGrp="1" noChangeArrowheads="1"/>
          </p:cNvSpPr>
          <p:nvPr>
            <p:ph idx="1"/>
          </p:nvPr>
        </p:nvSpPr>
        <p:spPr>
          <a:xfrm>
            <a:off x="1028700" y="2382090"/>
            <a:ext cx="10520966" cy="3620576"/>
          </a:xfrm>
        </p:spPr>
        <p:txBody>
          <a:bodyPr>
            <a:normAutofit/>
          </a:bodyPr>
          <a:lstStyle/>
          <a:p>
            <a:pPr lvl="1">
              <a:buClr>
                <a:schemeClr val="tx1"/>
              </a:buClr>
              <a:buFont typeface="Wingdings" panose="05000000000000000000" pitchFamily="2" charset="2"/>
              <a:buChar char="§"/>
            </a:pPr>
            <a:r>
              <a:rPr lang="en-US" sz="4000" dirty="0">
                <a:latin typeface="Gill Sans MT" panose="020B0502020104020203" pitchFamily="34" charset="0"/>
              </a:rPr>
              <a:t>Builds legitimacy</a:t>
            </a:r>
          </a:p>
          <a:p>
            <a:pPr lvl="1">
              <a:buClr>
                <a:schemeClr val="tx1"/>
              </a:buClr>
              <a:buFont typeface="Wingdings" panose="05000000000000000000" pitchFamily="2" charset="2"/>
              <a:buChar char="§"/>
            </a:pPr>
            <a:r>
              <a:rPr lang="en-US" sz="4000" dirty="0">
                <a:latin typeface="Gill Sans MT" panose="020B0502020104020203" pitchFamily="34" charset="0"/>
              </a:rPr>
              <a:t>Generates innovative solutions</a:t>
            </a:r>
          </a:p>
          <a:p>
            <a:pPr lvl="1">
              <a:buClr>
                <a:schemeClr val="tx1"/>
              </a:buClr>
              <a:buFont typeface="Wingdings" panose="05000000000000000000" pitchFamily="2" charset="2"/>
              <a:buChar char="§"/>
            </a:pPr>
            <a:r>
              <a:rPr lang="en-US" sz="4000" dirty="0">
                <a:latin typeface="Gill Sans MT" panose="020B0502020104020203" pitchFamily="34" charset="0"/>
              </a:rPr>
              <a:t>Enhances transparency</a:t>
            </a:r>
          </a:p>
          <a:p>
            <a:pPr lvl="1">
              <a:buClr>
                <a:schemeClr val="tx1"/>
              </a:buClr>
              <a:buFont typeface="Wingdings" panose="05000000000000000000" pitchFamily="2" charset="2"/>
              <a:buChar char="§"/>
            </a:pPr>
            <a:r>
              <a:rPr lang="en-US" sz="4000" dirty="0">
                <a:latin typeface="Gill Sans MT" panose="020B0502020104020203" pitchFamily="34" charset="0"/>
              </a:rPr>
              <a:t>Promote achievement of complementary goals</a:t>
            </a:r>
          </a:p>
          <a:p>
            <a:pPr lvl="1">
              <a:buClr>
                <a:schemeClr val="tx1"/>
              </a:buClr>
              <a:buFont typeface="Wingdings" panose="05000000000000000000" pitchFamily="2" charset="2"/>
              <a:buChar char="§"/>
            </a:pPr>
            <a:r>
              <a:rPr lang="en-US" sz="4000" dirty="0">
                <a:latin typeface="Gill Sans MT" panose="020B0502020104020203" pitchFamily="34" charset="0"/>
              </a:rPr>
              <a:t>Enhances social equity</a:t>
            </a:r>
            <a:endParaRPr lang="en-US" sz="6000" dirty="0">
              <a:latin typeface="Gill Sans MT" panose="020B0502020104020203" pitchFamily="34" charset="0"/>
            </a:endParaRPr>
          </a:p>
        </p:txBody>
      </p:sp>
      <p:sp>
        <p:nvSpPr>
          <p:cNvPr id="3" name="Slide Number Placeholder 2"/>
          <p:cNvSpPr>
            <a:spLocks noGrp="1"/>
          </p:cNvSpPr>
          <p:nvPr>
            <p:ph type="sldNum" sz="quarter" idx="12"/>
          </p:nvPr>
        </p:nvSpPr>
        <p:spPr/>
        <p:txBody>
          <a:bodyPr/>
          <a:lstStyle/>
          <a:p>
            <a:fld id="{D8AC6650-73DF-46B7-A688-A216FA2CA224}" type="slidenum">
              <a:rPr lang="en-GB" smtClean="0"/>
              <a:t>29</a:t>
            </a:fld>
            <a:endParaRPr lang="en-GB"/>
          </a:p>
        </p:txBody>
      </p:sp>
    </p:spTree>
    <p:extLst>
      <p:ext uri="{BB962C8B-B14F-4D97-AF65-F5344CB8AC3E}">
        <p14:creationId xmlns:p14="http://schemas.microsoft.com/office/powerpoint/2010/main" val="1602872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0552" y="1942633"/>
            <a:ext cx="9144000" cy="1313185"/>
          </a:xfrm>
        </p:spPr>
        <p:txBody>
          <a:bodyPr>
            <a:normAutofit/>
          </a:bodyPr>
          <a:lstStyle/>
          <a:p>
            <a:r>
              <a:rPr lang="en-GB" sz="5300" b="1" dirty="0">
                <a:solidFill>
                  <a:srgbClr val="000099"/>
                </a:solidFill>
                <a:latin typeface="Gill Sans MT" panose="020B0502020104020203" pitchFamily="34" charset="0"/>
              </a:rPr>
              <a:t>1. What is conflict?</a:t>
            </a:r>
            <a:endParaRPr lang="en-GB" sz="4800" b="1" dirty="0">
              <a:solidFill>
                <a:srgbClr val="000099"/>
              </a:solidFill>
              <a:latin typeface="Gill Sans MT" panose="020B0502020104020203" pitchFamily="34" charset="0"/>
            </a:endParaRPr>
          </a:p>
        </p:txBody>
      </p:sp>
      <p:sp>
        <p:nvSpPr>
          <p:cNvPr id="3" name="TextBox 2"/>
          <p:cNvSpPr txBox="1"/>
          <p:nvPr/>
        </p:nvSpPr>
        <p:spPr>
          <a:xfrm>
            <a:off x="1115878" y="3611105"/>
            <a:ext cx="9872420" cy="523220"/>
          </a:xfrm>
          <a:prstGeom prst="rect">
            <a:avLst/>
          </a:prstGeom>
          <a:noFill/>
        </p:spPr>
        <p:txBody>
          <a:bodyPr wrap="square" rtlCol="0">
            <a:spAutoFit/>
          </a:bodyPr>
          <a:lstStyle/>
          <a:p>
            <a:pPr algn="ctr"/>
            <a:r>
              <a:rPr lang="en-GB" sz="2800" i="1" dirty="0">
                <a:latin typeface="Gill Sans MT" panose="020B0502020104020203" pitchFamily="34" charset="77"/>
              </a:rPr>
              <a:t>Learning objective1: Think about what conflict is</a:t>
            </a:r>
          </a:p>
        </p:txBody>
      </p:sp>
      <p:sp>
        <p:nvSpPr>
          <p:cNvPr id="5" name="Slide Number Placeholder 4"/>
          <p:cNvSpPr>
            <a:spLocks noGrp="1"/>
          </p:cNvSpPr>
          <p:nvPr>
            <p:ph type="sldNum" sz="quarter" idx="12"/>
          </p:nvPr>
        </p:nvSpPr>
        <p:spPr/>
        <p:txBody>
          <a:bodyPr/>
          <a:lstStyle/>
          <a:p>
            <a:fld id="{D8AC6650-73DF-46B7-A688-A216FA2CA224}" type="slidenum">
              <a:rPr lang="en-GB" smtClean="0"/>
              <a:t>3</a:t>
            </a:fld>
            <a:endParaRPr lang="en-GB"/>
          </a:p>
        </p:txBody>
      </p:sp>
    </p:spTree>
    <p:extLst>
      <p:ext uri="{BB962C8B-B14F-4D97-AF65-F5344CB8AC3E}">
        <p14:creationId xmlns:p14="http://schemas.microsoft.com/office/powerpoint/2010/main" val="24382323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93085"/>
            <a:ext cx="10515600" cy="617960"/>
          </a:xfrm>
        </p:spPr>
        <p:txBody>
          <a:bodyPr>
            <a:normAutofit/>
          </a:bodyPr>
          <a:lstStyle/>
          <a:p>
            <a:r>
              <a:rPr lang="en-GB" sz="3600" b="1" dirty="0">
                <a:latin typeface="Gill Sans MT" panose="020B0502020104020203" pitchFamily="34" charset="0"/>
              </a:rPr>
              <a:t>What conflict analysis tools can we use?</a:t>
            </a:r>
          </a:p>
        </p:txBody>
      </p:sp>
      <p:sp>
        <p:nvSpPr>
          <p:cNvPr id="4" name="TextBox 3"/>
          <p:cNvSpPr txBox="1"/>
          <p:nvPr/>
        </p:nvSpPr>
        <p:spPr>
          <a:xfrm>
            <a:off x="838200" y="6211669"/>
            <a:ext cx="10515600" cy="646331"/>
          </a:xfrm>
          <a:prstGeom prst="rect">
            <a:avLst/>
          </a:prstGeom>
          <a:noFill/>
        </p:spPr>
        <p:txBody>
          <a:bodyPr wrap="square" rtlCol="0">
            <a:spAutoFit/>
          </a:bodyPr>
          <a:lstStyle/>
          <a:p>
            <a:pPr algn="ctr">
              <a:buClr>
                <a:srgbClr val="00B050"/>
              </a:buClr>
            </a:pPr>
            <a:r>
              <a:rPr lang="en-GB" sz="3600" i="1" dirty="0">
                <a:solidFill>
                  <a:srgbClr val="000099"/>
                </a:solidFill>
                <a:latin typeface="Gill Sans MT" panose="020B0502020104020203" pitchFamily="34" charset="0"/>
              </a:rPr>
              <a:t>Participation is key!</a:t>
            </a:r>
            <a:endParaRPr lang="en-GB" sz="4000" i="1" dirty="0">
              <a:solidFill>
                <a:srgbClr val="000099"/>
              </a:solidFill>
              <a:latin typeface="Gill Sans MT" panose="020B0502020104020203" pitchFamily="34"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97542990"/>
              </p:ext>
            </p:extLst>
          </p:nvPr>
        </p:nvGraphicFramePr>
        <p:xfrm>
          <a:off x="1111044" y="1975130"/>
          <a:ext cx="10274131" cy="4080339"/>
        </p:xfrm>
        <a:graphic>
          <a:graphicData uri="http://schemas.openxmlformats.org/drawingml/2006/table">
            <a:tbl>
              <a:tblPr firstRow="1" bandRow="1">
                <a:tableStyleId>{5C22544A-7EE6-4342-B048-85BDC9FD1C3A}</a:tableStyleId>
              </a:tblPr>
              <a:tblGrid>
                <a:gridCol w="3150001">
                  <a:extLst>
                    <a:ext uri="{9D8B030D-6E8A-4147-A177-3AD203B41FA5}">
                      <a16:colId xmlns:a16="http://schemas.microsoft.com/office/drawing/2014/main" val="20000"/>
                    </a:ext>
                  </a:extLst>
                </a:gridCol>
                <a:gridCol w="7124130">
                  <a:extLst>
                    <a:ext uri="{9D8B030D-6E8A-4147-A177-3AD203B41FA5}">
                      <a16:colId xmlns:a16="http://schemas.microsoft.com/office/drawing/2014/main" val="20001"/>
                    </a:ext>
                  </a:extLst>
                </a:gridCol>
              </a:tblGrid>
              <a:tr h="493057">
                <a:tc>
                  <a:txBody>
                    <a:bodyPr/>
                    <a:lstStyle/>
                    <a:p>
                      <a:r>
                        <a:rPr lang="en-US" sz="2800" dirty="0">
                          <a:latin typeface="Gill Sans MT" charset="0"/>
                          <a:ea typeface="Gill Sans MT" charset="0"/>
                          <a:cs typeface="Gill Sans MT" charset="0"/>
                        </a:rPr>
                        <a:t>Tool</a:t>
                      </a:r>
                    </a:p>
                  </a:txBody>
                  <a:tcPr/>
                </a:tc>
                <a:tc>
                  <a:txBody>
                    <a:bodyPr/>
                    <a:lstStyle/>
                    <a:p>
                      <a:r>
                        <a:rPr lang="en-US" sz="2800" dirty="0">
                          <a:latin typeface="Gill Sans MT" charset="0"/>
                          <a:ea typeface="Gill Sans MT" charset="0"/>
                          <a:cs typeface="Gill Sans MT" charset="0"/>
                        </a:rPr>
                        <a:t>Use</a:t>
                      </a:r>
                      <a:r>
                        <a:rPr lang="en-US" sz="2800" baseline="0" dirty="0">
                          <a:latin typeface="Gill Sans MT" charset="0"/>
                          <a:ea typeface="Gill Sans MT" charset="0"/>
                          <a:cs typeface="Gill Sans MT" charset="0"/>
                        </a:rPr>
                        <a:t> to...</a:t>
                      </a:r>
                      <a:endParaRPr lang="en-US" sz="2800" dirty="0">
                        <a:latin typeface="Gill Sans MT" charset="0"/>
                        <a:ea typeface="Gill Sans MT" charset="0"/>
                        <a:cs typeface="Gill Sans MT" charset="0"/>
                      </a:endParaRPr>
                    </a:p>
                  </a:txBody>
                  <a:tcPr/>
                </a:tc>
                <a:extLst>
                  <a:ext uri="{0D108BD9-81ED-4DB2-BD59-A6C34878D82A}">
                    <a16:rowId xmlns:a16="http://schemas.microsoft.com/office/drawing/2014/main" val="10000"/>
                  </a:ext>
                </a:extLst>
              </a:tr>
              <a:tr h="493057">
                <a:tc>
                  <a:txBody>
                    <a:bodyPr/>
                    <a:lstStyle/>
                    <a:p>
                      <a:r>
                        <a:rPr lang="en-US" sz="2800" dirty="0">
                          <a:latin typeface="Gill Sans MT" charset="0"/>
                          <a:ea typeface="Gill Sans MT" charset="0"/>
                          <a:cs typeface="Gill Sans MT" charset="0"/>
                        </a:rPr>
                        <a:t>Impact</a:t>
                      </a:r>
                      <a:r>
                        <a:rPr lang="en-US" sz="2800" baseline="0" dirty="0">
                          <a:latin typeface="Gill Sans MT" charset="0"/>
                          <a:ea typeface="Gill Sans MT" charset="0"/>
                          <a:cs typeface="Gill Sans MT" charset="0"/>
                        </a:rPr>
                        <a:t>s Matrix</a:t>
                      </a:r>
                      <a:endParaRPr lang="en-US" sz="2800" dirty="0">
                        <a:latin typeface="Gill Sans MT" charset="0"/>
                        <a:ea typeface="Gill Sans MT" charset="0"/>
                        <a:cs typeface="Gill Sans MT" charset="0"/>
                      </a:endParaRPr>
                    </a:p>
                  </a:txBody>
                  <a:tcPr/>
                </a:tc>
                <a:tc>
                  <a:txBody>
                    <a:bodyPr/>
                    <a:lstStyle/>
                    <a:p>
                      <a:r>
                        <a:rPr lang="en-US" sz="2800" dirty="0">
                          <a:latin typeface="Gill Sans MT" charset="0"/>
                          <a:ea typeface="Gill Sans MT" charset="0"/>
                          <a:cs typeface="Gill Sans MT" charset="0"/>
                        </a:rPr>
                        <a:t>Select</a:t>
                      </a:r>
                      <a:r>
                        <a:rPr lang="en-US" sz="2800" baseline="0" dirty="0">
                          <a:latin typeface="Gill Sans MT" charset="0"/>
                          <a:ea typeface="Gill Sans MT" charset="0"/>
                          <a:cs typeface="Gill Sans MT" charset="0"/>
                        </a:rPr>
                        <a:t> priority conflict</a:t>
                      </a:r>
                      <a:endParaRPr lang="en-US" sz="2800" dirty="0">
                        <a:latin typeface="Gill Sans MT" charset="0"/>
                        <a:ea typeface="Gill Sans MT" charset="0"/>
                        <a:cs typeface="Gill Sans MT" charset="0"/>
                      </a:endParaRPr>
                    </a:p>
                  </a:txBody>
                  <a:tcPr/>
                </a:tc>
                <a:extLst>
                  <a:ext uri="{0D108BD9-81ED-4DB2-BD59-A6C34878D82A}">
                    <a16:rowId xmlns:a16="http://schemas.microsoft.com/office/drawing/2014/main" val="10001"/>
                  </a:ext>
                </a:extLst>
              </a:tr>
              <a:tr h="493057">
                <a:tc>
                  <a:txBody>
                    <a:bodyPr/>
                    <a:lstStyle/>
                    <a:p>
                      <a:r>
                        <a:rPr lang="en-US" sz="2800" dirty="0">
                          <a:latin typeface="Gill Sans MT" charset="0"/>
                          <a:ea typeface="Gill Sans MT" charset="0"/>
                          <a:cs typeface="Gill Sans MT" charset="0"/>
                        </a:rPr>
                        <a:t>Feasibility Matrix</a:t>
                      </a:r>
                    </a:p>
                  </a:txBody>
                  <a:tcPr/>
                </a:tc>
                <a:tc>
                  <a:txBody>
                    <a:bodyPr/>
                    <a:lstStyle/>
                    <a:p>
                      <a:r>
                        <a:rPr lang="en-US" sz="2800" dirty="0">
                          <a:latin typeface="Gill Sans MT" charset="0"/>
                          <a:ea typeface="Gill Sans MT" charset="0"/>
                          <a:cs typeface="Gill Sans MT" charset="0"/>
                        </a:rPr>
                        <a:t>Select priority</a:t>
                      </a:r>
                      <a:r>
                        <a:rPr lang="en-US" sz="2800" baseline="0" dirty="0">
                          <a:latin typeface="Gill Sans MT" charset="0"/>
                          <a:ea typeface="Gill Sans MT" charset="0"/>
                          <a:cs typeface="Gill Sans MT" charset="0"/>
                        </a:rPr>
                        <a:t> conflict</a:t>
                      </a:r>
                      <a:endParaRPr lang="en-US" sz="2800" dirty="0">
                        <a:latin typeface="Gill Sans MT" charset="0"/>
                        <a:ea typeface="Gill Sans MT" charset="0"/>
                        <a:cs typeface="Gill Sans MT" charset="0"/>
                      </a:endParaRPr>
                    </a:p>
                  </a:txBody>
                  <a:tcPr/>
                </a:tc>
                <a:extLst>
                  <a:ext uri="{0D108BD9-81ED-4DB2-BD59-A6C34878D82A}">
                    <a16:rowId xmlns:a16="http://schemas.microsoft.com/office/drawing/2014/main" val="10002"/>
                  </a:ext>
                </a:extLst>
              </a:tr>
              <a:tr h="636099">
                <a:tc>
                  <a:txBody>
                    <a:bodyPr/>
                    <a:lstStyle/>
                    <a:p>
                      <a:r>
                        <a:rPr lang="en-US" sz="2800" dirty="0">
                          <a:latin typeface="Gill Sans MT" charset="0"/>
                          <a:ea typeface="Gill Sans MT" charset="0"/>
                          <a:cs typeface="Gill Sans MT" charset="0"/>
                        </a:rPr>
                        <a:t>Conflict Tree</a:t>
                      </a:r>
                    </a:p>
                  </a:txBody>
                  <a:tcPr/>
                </a:tc>
                <a:tc>
                  <a:txBody>
                    <a:bodyPr/>
                    <a:lstStyle/>
                    <a:p>
                      <a:r>
                        <a:rPr lang="en-US" sz="2800" dirty="0">
                          <a:latin typeface="Gill Sans MT" charset="0"/>
                          <a:ea typeface="Gill Sans MT" charset="0"/>
                          <a:cs typeface="Gill Sans MT" charset="0"/>
                        </a:rPr>
                        <a:t>Identify</a:t>
                      </a:r>
                      <a:r>
                        <a:rPr lang="en-US" sz="2800" baseline="0" dirty="0">
                          <a:latin typeface="Gill Sans MT" charset="0"/>
                          <a:ea typeface="Gill Sans MT" charset="0"/>
                          <a:cs typeface="Gill Sans MT" charset="0"/>
                        </a:rPr>
                        <a:t> causes and effects of conflict</a:t>
                      </a:r>
                      <a:endParaRPr lang="en-US" sz="2800" dirty="0">
                        <a:latin typeface="Gill Sans MT" charset="0"/>
                        <a:ea typeface="Gill Sans MT" charset="0"/>
                        <a:cs typeface="Gill Sans MT" charset="0"/>
                      </a:endParaRPr>
                    </a:p>
                  </a:txBody>
                  <a:tcPr/>
                </a:tc>
                <a:extLst>
                  <a:ext uri="{0D108BD9-81ED-4DB2-BD59-A6C34878D82A}">
                    <a16:rowId xmlns:a16="http://schemas.microsoft.com/office/drawing/2014/main" val="10003"/>
                  </a:ext>
                </a:extLst>
              </a:tr>
              <a:tr h="899103">
                <a:tc>
                  <a:txBody>
                    <a:bodyPr/>
                    <a:lstStyle/>
                    <a:p>
                      <a:r>
                        <a:rPr lang="en-US" sz="2800" dirty="0">
                          <a:latin typeface="Gill Sans MT" charset="0"/>
                          <a:ea typeface="Gill Sans MT" charset="0"/>
                          <a:cs typeface="Gill Sans MT" charset="0"/>
                        </a:rPr>
                        <a:t>Conflict Mapping</a:t>
                      </a:r>
                    </a:p>
                  </a:txBody>
                  <a:tcPr/>
                </a:tc>
                <a:tc>
                  <a:txBody>
                    <a:bodyPr/>
                    <a:lstStyle/>
                    <a:p>
                      <a:r>
                        <a:rPr lang="en-US" sz="2800" dirty="0">
                          <a:latin typeface="Gill Sans MT" charset="0"/>
                          <a:ea typeface="Gill Sans MT" charset="0"/>
                          <a:cs typeface="Gill Sans MT" charset="0"/>
                        </a:rPr>
                        <a:t>Identify</a:t>
                      </a:r>
                      <a:r>
                        <a:rPr lang="en-US" sz="2800" baseline="0" dirty="0">
                          <a:latin typeface="Gill Sans MT" charset="0"/>
                          <a:ea typeface="Gill Sans MT" charset="0"/>
                          <a:cs typeface="Gill Sans MT" charset="0"/>
                        </a:rPr>
                        <a:t> key conflict actors and the relationships between them</a:t>
                      </a:r>
                      <a:endParaRPr lang="en-US" sz="2800" dirty="0">
                        <a:latin typeface="Gill Sans MT" charset="0"/>
                        <a:ea typeface="Gill Sans MT" charset="0"/>
                        <a:cs typeface="Gill Sans MT" charset="0"/>
                      </a:endParaRPr>
                    </a:p>
                  </a:txBody>
                  <a:tcPr/>
                </a:tc>
                <a:extLst>
                  <a:ext uri="{0D108BD9-81ED-4DB2-BD59-A6C34878D82A}">
                    <a16:rowId xmlns:a16="http://schemas.microsoft.com/office/drawing/2014/main" val="10004"/>
                  </a:ext>
                </a:extLst>
              </a:tr>
              <a:tr h="899103">
                <a:tc>
                  <a:txBody>
                    <a:bodyPr/>
                    <a:lstStyle/>
                    <a:p>
                      <a:r>
                        <a:rPr lang="en-US" sz="2800" dirty="0">
                          <a:latin typeface="Gill Sans MT" charset="0"/>
                          <a:ea typeface="Gill Sans MT" charset="0"/>
                          <a:cs typeface="Gill Sans MT" charset="0"/>
                        </a:rPr>
                        <a:t>PINs Analysis</a:t>
                      </a:r>
                      <a:r>
                        <a:rPr lang="en-US" sz="2800" baseline="0" dirty="0">
                          <a:latin typeface="Gill Sans MT" charset="0"/>
                          <a:ea typeface="Gill Sans MT" charset="0"/>
                          <a:cs typeface="Gill Sans MT" charset="0"/>
                        </a:rPr>
                        <a:t> Table</a:t>
                      </a:r>
                      <a:endParaRPr lang="en-US" sz="2800" dirty="0">
                        <a:latin typeface="Gill Sans MT" charset="0"/>
                        <a:ea typeface="Gill Sans MT" charset="0"/>
                        <a:cs typeface="Gill Sans MT" charset="0"/>
                      </a:endParaRPr>
                    </a:p>
                  </a:txBody>
                  <a:tcPr/>
                </a:tc>
                <a:tc>
                  <a:txBody>
                    <a:bodyPr/>
                    <a:lstStyle/>
                    <a:p>
                      <a:r>
                        <a:rPr lang="en-US" sz="2800" dirty="0">
                          <a:latin typeface="Gill Sans MT" charset="0"/>
                          <a:ea typeface="Gill Sans MT" charset="0"/>
                          <a:cs typeface="Gill Sans MT" charset="0"/>
                        </a:rPr>
                        <a:t>Reveal actors’ interest</a:t>
                      </a:r>
                      <a:r>
                        <a:rPr lang="en-US" sz="2800" baseline="0" dirty="0">
                          <a:latin typeface="Gill Sans MT" charset="0"/>
                          <a:ea typeface="Gill Sans MT" charset="0"/>
                          <a:cs typeface="Gill Sans MT" charset="0"/>
                        </a:rPr>
                        <a:t> and needs driving conflict</a:t>
                      </a:r>
                      <a:endParaRPr lang="en-US" sz="2800" dirty="0">
                        <a:latin typeface="Gill Sans MT" charset="0"/>
                        <a:ea typeface="Gill Sans MT" charset="0"/>
                        <a:cs typeface="Gill Sans MT" charset="0"/>
                      </a:endParaRPr>
                    </a:p>
                  </a:txBody>
                  <a:tcPr/>
                </a:tc>
                <a:extLst>
                  <a:ext uri="{0D108BD9-81ED-4DB2-BD59-A6C34878D82A}">
                    <a16:rowId xmlns:a16="http://schemas.microsoft.com/office/drawing/2014/main" val="10005"/>
                  </a:ext>
                </a:extLst>
              </a:tr>
            </a:tbl>
          </a:graphicData>
        </a:graphic>
      </p:graphicFrame>
      <p:sp>
        <p:nvSpPr>
          <p:cNvPr id="5" name="Slide Number Placeholder 4"/>
          <p:cNvSpPr>
            <a:spLocks noGrp="1"/>
          </p:cNvSpPr>
          <p:nvPr>
            <p:ph type="sldNum" sz="quarter" idx="12"/>
          </p:nvPr>
        </p:nvSpPr>
        <p:spPr/>
        <p:txBody>
          <a:bodyPr/>
          <a:lstStyle/>
          <a:p>
            <a:fld id="{D8AC6650-73DF-46B7-A688-A216FA2CA224}" type="slidenum">
              <a:rPr lang="en-GB" smtClean="0"/>
              <a:t>30</a:t>
            </a:fld>
            <a:endParaRPr lang="en-GB"/>
          </a:p>
        </p:txBody>
      </p:sp>
      <p:sp>
        <p:nvSpPr>
          <p:cNvPr id="6" name="TextBox 5">
            <a:extLst>
              <a:ext uri="{FF2B5EF4-FFF2-40B4-BE49-F238E27FC236}">
                <a16:creationId xmlns:a16="http://schemas.microsoft.com/office/drawing/2014/main" id="{A7FBB27C-5AE1-1F40-A1BD-BBF3F5D3D740}"/>
              </a:ext>
            </a:extLst>
          </p:cNvPr>
          <p:cNvSpPr txBox="1"/>
          <p:nvPr/>
        </p:nvSpPr>
        <p:spPr>
          <a:xfrm>
            <a:off x="1111045" y="1111045"/>
            <a:ext cx="10274131" cy="707886"/>
          </a:xfrm>
          <a:prstGeom prst="rect">
            <a:avLst/>
          </a:prstGeom>
          <a:noFill/>
        </p:spPr>
        <p:txBody>
          <a:bodyPr wrap="square" rtlCol="0">
            <a:spAutoFit/>
          </a:bodyPr>
          <a:lstStyle/>
          <a:p>
            <a:r>
              <a:rPr lang="en-US" sz="2000" dirty="0">
                <a:latin typeface="Gill Sans MT" panose="020B0502020104020203" pitchFamily="34" charset="77"/>
              </a:rPr>
              <a:t>Having identified your stakeholders, and thought about how they will be represented in the conflict management process, you can begin to plan how to </a:t>
            </a:r>
            <a:r>
              <a:rPr lang="en-US" sz="2000" dirty="0" err="1">
                <a:latin typeface="Gill Sans MT" panose="020B0502020104020203" pitchFamily="34" charset="77"/>
              </a:rPr>
              <a:t>analyse</a:t>
            </a:r>
            <a:r>
              <a:rPr lang="en-US" sz="2000" dirty="0">
                <a:latin typeface="Gill Sans MT" panose="020B0502020104020203" pitchFamily="34" charset="77"/>
              </a:rPr>
              <a:t> and understand the conflict  </a:t>
            </a:r>
          </a:p>
        </p:txBody>
      </p:sp>
    </p:spTree>
    <p:extLst>
      <p:ext uri="{BB962C8B-B14F-4D97-AF65-F5344CB8AC3E}">
        <p14:creationId xmlns:p14="http://schemas.microsoft.com/office/powerpoint/2010/main" val="235501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96358"/>
            <a:ext cx="10515600" cy="875242"/>
          </a:xfrm>
        </p:spPr>
        <p:txBody>
          <a:bodyPr>
            <a:normAutofit/>
          </a:bodyPr>
          <a:lstStyle/>
          <a:p>
            <a:r>
              <a:rPr lang="en-GB" b="1" dirty="0">
                <a:latin typeface="Gill Sans MT" panose="020B0502020104020203" pitchFamily="34" charset="0"/>
              </a:rPr>
              <a:t>Selected conflict analysis tools</a:t>
            </a:r>
          </a:p>
        </p:txBody>
      </p:sp>
      <p:sp>
        <p:nvSpPr>
          <p:cNvPr id="3" name="Content Placeholder 2"/>
          <p:cNvSpPr>
            <a:spLocks noGrp="1"/>
          </p:cNvSpPr>
          <p:nvPr>
            <p:ph idx="1"/>
          </p:nvPr>
        </p:nvSpPr>
        <p:spPr>
          <a:xfrm>
            <a:off x="838200" y="2153920"/>
            <a:ext cx="10515600" cy="3332480"/>
          </a:xfrm>
        </p:spPr>
        <p:txBody>
          <a:bodyPr>
            <a:normAutofit/>
          </a:bodyPr>
          <a:lstStyle/>
          <a:p>
            <a:pPr>
              <a:buClr>
                <a:schemeClr val="tx1"/>
              </a:buClr>
              <a:buFont typeface="Wingdings" charset="2"/>
              <a:buChar char="q"/>
            </a:pPr>
            <a:r>
              <a:rPr lang="en-GB" sz="3600" dirty="0">
                <a:solidFill>
                  <a:schemeClr val="tx1"/>
                </a:solidFill>
                <a:latin typeface="Gill Sans MT" panose="020B0502020104020203" pitchFamily="34" charset="0"/>
              </a:rPr>
              <a:t>Impacts matrix</a:t>
            </a:r>
          </a:p>
          <a:p>
            <a:pPr>
              <a:buClr>
                <a:schemeClr val="tx1"/>
              </a:buClr>
              <a:buFont typeface="Wingdings" charset="2"/>
              <a:buChar char="q"/>
            </a:pPr>
            <a:r>
              <a:rPr lang="en-GB" sz="3600" dirty="0">
                <a:solidFill>
                  <a:schemeClr val="tx1"/>
                </a:solidFill>
                <a:latin typeface="Gill Sans MT" panose="020B0502020104020203" pitchFamily="34" charset="0"/>
              </a:rPr>
              <a:t>Feasibility matrix</a:t>
            </a:r>
          </a:p>
          <a:p>
            <a:pPr>
              <a:buClr>
                <a:schemeClr val="tx1"/>
              </a:buClr>
              <a:buFont typeface="Wingdings" charset="2"/>
              <a:buChar char="q"/>
            </a:pPr>
            <a:r>
              <a:rPr lang="en-GB" sz="3600" dirty="0">
                <a:solidFill>
                  <a:schemeClr val="tx1"/>
                </a:solidFill>
                <a:latin typeface="Gill Sans MT" panose="020B0502020104020203" pitchFamily="34" charset="0"/>
              </a:rPr>
              <a:t>Conflict tree</a:t>
            </a:r>
          </a:p>
          <a:p>
            <a:pPr>
              <a:buClr>
                <a:schemeClr val="tx1"/>
              </a:buClr>
              <a:buFont typeface="Wingdings" charset="2"/>
              <a:buChar char="q"/>
            </a:pPr>
            <a:r>
              <a:rPr lang="en-GB" sz="3600" dirty="0">
                <a:solidFill>
                  <a:schemeClr val="tx1"/>
                </a:solidFill>
                <a:latin typeface="Gill Sans MT" panose="020B0502020104020203" pitchFamily="34" charset="0"/>
              </a:rPr>
              <a:t>Conflict mapping</a:t>
            </a:r>
          </a:p>
          <a:p>
            <a:pPr>
              <a:buClr>
                <a:schemeClr val="tx1"/>
              </a:buClr>
              <a:buFont typeface="Wingdings" charset="2"/>
              <a:buChar char="q"/>
            </a:pPr>
            <a:r>
              <a:rPr lang="en-GB" sz="3600" dirty="0">
                <a:solidFill>
                  <a:schemeClr val="tx1"/>
                </a:solidFill>
                <a:latin typeface="Gill Sans MT" panose="020B0502020104020203" pitchFamily="34" charset="0"/>
              </a:rPr>
              <a:t>PINs analysis table</a:t>
            </a:r>
          </a:p>
          <a:p>
            <a:pPr>
              <a:buClr>
                <a:srgbClr val="00B050"/>
              </a:buClr>
              <a:buFont typeface="Wingdings" panose="05000000000000000000" pitchFamily="2" charset="2"/>
              <a:buChar char="q"/>
            </a:pPr>
            <a:endParaRPr lang="en-GB" dirty="0">
              <a:latin typeface="Gill Sans MT" panose="020B0502020104020203" pitchFamily="34" charset="0"/>
            </a:endParaRPr>
          </a:p>
          <a:p>
            <a:pPr marL="0" indent="0" algn="ctr">
              <a:buClr>
                <a:srgbClr val="00B050"/>
              </a:buClr>
              <a:buNone/>
            </a:pPr>
            <a:endParaRPr lang="en-GB" sz="3600" dirty="0">
              <a:latin typeface="Gill Sans MT" panose="020B0502020104020203" pitchFamily="34" charset="0"/>
            </a:endParaRPr>
          </a:p>
          <a:p>
            <a:pPr marL="0" indent="0" algn="ctr">
              <a:buNone/>
            </a:pPr>
            <a:endParaRPr lang="en-GB" sz="5400" dirty="0"/>
          </a:p>
        </p:txBody>
      </p:sp>
      <p:sp>
        <p:nvSpPr>
          <p:cNvPr id="4" name="TextBox 3"/>
          <p:cNvSpPr txBox="1"/>
          <p:nvPr/>
        </p:nvSpPr>
        <p:spPr>
          <a:xfrm>
            <a:off x="838200" y="5707645"/>
            <a:ext cx="10515600" cy="1077218"/>
          </a:xfrm>
          <a:prstGeom prst="rect">
            <a:avLst/>
          </a:prstGeom>
          <a:noFill/>
        </p:spPr>
        <p:txBody>
          <a:bodyPr wrap="square" rtlCol="0">
            <a:spAutoFit/>
          </a:bodyPr>
          <a:lstStyle/>
          <a:p>
            <a:pPr algn="ctr">
              <a:buClr>
                <a:srgbClr val="00B050"/>
              </a:buClr>
            </a:pPr>
            <a:r>
              <a:rPr lang="en-GB" sz="3200" i="1" dirty="0">
                <a:solidFill>
                  <a:srgbClr val="000099"/>
                </a:solidFill>
                <a:latin typeface="Gill Sans MT" panose="020B0502020104020203" pitchFamily="34" charset="0"/>
              </a:rPr>
              <a:t>This section gives an overview of each tool. Check references on slide 66 for further study</a:t>
            </a:r>
            <a:endParaRPr lang="en-GB" sz="3600" i="1" dirty="0">
              <a:solidFill>
                <a:srgbClr val="000099"/>
              </a:solidFill>
              <a:latin typeface="Gill Sans MT" panose="020B0502020104020203" pitchFamily="34" charset="0"/>
            </a:endParaRPr>
          </a:p>
        </p:txBody>
      </p:sp>
      <p:sp>
        <p:nvSpPr>
          <p:cNvPr id="6" name="Slide Number Placeholder 5"/>
          <p:cNvSpPr>
            <a:spLocks noGrp="1"/>
          </p:cNvSpPr>
          <p:nvPr>
            <p:ph type="sldNum" sz="quarter" idx="12"/>
          </p:nvPr>
        </p:nvSpPr>
        <p:spPr/>
        <p:txBody>
          <a:bodyPr/>
          <a:lstStyle/>
          <a:p>
            <a:fld id="{D8AC6650-73DF-46B7-A688-A216FA2CA224}" type="slidenum">
              <a:rPr lang="en-GB" smtClean="0"/>
              <a:t>31</a:t>
            </a:fld>
            <a:endParaRPr lang="en-GB"/>
          </a:p>
        </p:txBody>
      </p:sp>
      <p:sp>
        <p:nvSpPr>
          <p:cNvPr id="5" name="TextBox 4">
            <a:extLst>
              <a:ext uri="{FF2B5EF4-FFF2-40B4-BE49-F238E27FC236}">
                <a16:creationId xmlns:a16="http://schemas.microsoft.com/office/drawing/2014/main" id="{95BB047B-DEE2-DE44-8304-E3C8DBF5AF63}"/>
              </a:ext>
            </a:extLst>
          </p:cNvPr>
          <p:cNvSpPr txBox="1"/>
          <p:nvPr/>
        </p:nvSpPr>
        <p:spPr>
          <a:xfrm>
            <a:off x="838200" y="1362650"/>
            <a:ext cx="11051458" cy="461665"/>
          </a:xfrm>
          <a:prstGeom prst="rect">
            <a:avLst/>
          </a:prstGeom>
          <a:noFill/>
        </p:spPr>
        <p:txBody>
          <a:bodyPr wrap="square" rtlCol="0">
            <a:spAutoFit/>
          </a:bodyPr>
          <a:lstStyle/>
          <a:p>
            <a:r>
              <a:rPr lang="en-US" sz="2400" dirty="0">
                <a:latin typeface="Gill Sans MT" panose="020B0502020104020203" pitchFamily="34" charset="77"/>
              </a:rPr>
              <a:t>These are some of the tools that could be used in a conflict analysis workshop:</a:t>
            </a:r>
          </a:p>
        </p:txBody>
      </p:sp>
    </p:spTree>
    <p:extLst>
      <p:ext uri="{BB962C8B-B14F-4D97-AF65-F5344CB8AC3E}">
        <p14:creationId xmlns:p14="http://schemas.microsoft.com/office/powerpoint/2010/main" val="632921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96358"/>
            <a:ext cx="10515600" cy="875242"/>
          </a:xfrm>
        </p:spPr>
        <p:txBody>
          <a:bodyPr>
            <a:normAutofit/>
          </a:bodyPr>
          <a:lstStyle/>
          <a:p>
            <a:r>
              <a:rPr lang="en-GB" b="1" dirty="0">
                <a:latin typeface="Gill Sans MT" panose="020B0502020104020203" pitchFamily="34" charset="0"/>
              </a:rPr>
              <a:t>Selected conflict analysis tools</a:t>
            </a:r>
          </a:p>
        </p:txBody>
      </p:sp>
      <p:sp>
        <p:nvSpPr>
          <p:cNvPr id="3" name="Content Placeholder 2"/>
          <p:cNvSpPr>
            <a:spLocks noGrp="1"/>
          </p:cNvSpPr>
          <p:nvPr>
            <p:ph idx="1"/>
          </p:nvPr>
        </p:nvSpPr>
        <p:spPr>
          <a:xfrm>
            <a:off x="838200" y="2153920"/>
            <a:ext cx="10515600" cy="3332480"/>
          </a:xfrm>
        </p:spPr>
        <p:txBody>
          <a:bodyPr>
            <a:normAutofit/>
          </a:bodyPr>
          <a:lstStyle/>
          <a:p>
            <a:pPr>
              <a:buClr>
                <a:schemeClr val="tx1"/>
              </a:buClr>
              <a:buFont typeface="Wingdings" charset="2"/>
              <a:buChar char="q"/>
            </a:pPr>
            <a:r>
              <a:rPr lang="en-GB" sz="3600" dirty="0">
                <a:solidFill>
                  <a:schemeClr val="tx1"/>
                </a:solidFill>
                <a:latin typeface="Gill Sans MT" panose="020B0502020104020203" pitchFamily="34" charset="0"/>
              </a:rPr>
              <a:t>Impacts matrix</a:t>
            </a:r>
          </a:p>
          <a:p>
            <a:pPr>
              <a:buClr>
                <a:schemeClr val="tx1"/>
              </a:buClr>
              <a:buFont typeface="Wingdings" charset="2"/>
              <a:buChar char="q"/>
            </a:pPr>
            <a:r>
              <a:rPr lang="en-GB" sz="3600" dirty="0">
                <a:solidFill>
                  <a:schemeClr val="tx1"/>
                </a:solidFill>
                <a:latin typeface="Gill Sans MT" panose="020B0502020104020203" pitchFamily="34" charset="0"/>
              </a:rPr>
              <a:t>Feasibility matrix</a:t>
            </a:r>
          </a:p>
          <a:p>
            <a:pPr>
              <a:buClr>
                <a:schemeClr val="tx1"/>
              </a:buClr>
              <a:buFont typeface="Wingdings" charset="2"/>
              <a:buChar char="q"/>
            </a:pPr>
            <a:r>
              <a:rPr lang="en-GB" sz="3600" dirty="0">
                <a:solidFill>
                  <a:schemeClr val="tx1"/>
                </a:solidFill>
                <a:latin typeface="Gill Sans MT" panose="020B0502020104020203" pitchFamily="34" charset="0"/>
              </a:rPr>
              <a:t>Conflict tree</a:t>
            </a:r>
          </a:p>
          <a:p>
            <a:pPr>
              <a:buClr>
                <a:schemeClr val="tx1"/>
              </a:buClr>
              <a:buFont typeface="Wingdings" charset="2"/>
              <a:buChar char="q"/>
            </a:pPr>
            <a:r>
              <a:rPr lang="en-GB" sz="3600" dirty="0">
                <a:solidFill>
                  <a:schemeClr val="tx1"/>
                </a:solidFill>
                <a:latin typeface="Gill Sans MT" panose="020B0502020104020203" pitchFamily="34" charset="0"/>
              </a:rPr>
              <a:t>Conflict mapping</a:t>
            </a:r>
          </a:p>
          <a:p>
            <a:pPr>
              <a:buClr>
                <a:schemeClr val="tx1"/>
              </a:buClr>
              <a:buFont typeface="Wingdings" charset="2"/>
              <a:buChar char="q"/>
            </a:pPr>
            <a:r>
              <a:rPr lang="en-GB" sz="3600" dirty="0">
                <a:solidFill>
                  <a:schemeClr val="tx1"/>
                </a:solidFill>
                <a:latin typeface="Gill Sans MT" panose="020B0502020104020203" pitchFamily="34" charset="0"/>
              </a:rPr>
              <a:t>PINs analysis table</a:t>
            </a:r>
          </a:p>
          <a:p>
            <a:pPr>
              <a:buClr>
                <a:srgbClr val="00B050"/>
              </a:buClr>
              <a:buFont typeface="Wingdings" panose="05000000000000000000" pitchFamily="2" charset="2"/>
              <a:buChar char="q"/>
            </a:pPr>
            <a:endParaRPr lang="en-GB" dirty="0">
              <a:latin typeface="Gill Sans MT" panose="020B0502020104020203" pitchFamily="34" charset="0"/>
            </a:endParaRPr>
          </a:p>
          <a:p>
            <a:pPr marL="0" indent="0" algn="ctr">
              <a:buClr>
                <a:srgbClr val="00B050"/>
              </a:buClr>
              <a:buNone/>
            </a:pPr>
            <a:endParaRPr lang="en-GB" sz="3600" dirty="0">
              <a:latin typeface="Gill Sans MT" panose="020B0502020104020203" pitchFamily="34" charset="0"/>
            </a:endParaRPr>
          </a:p>
          <a:p>
            <a:pPr marL="0" indent="0" algn="ctr">
              <a:buNone/>
            </a:pPr>
            <a:endParaRPr lang="en-GB" sz="5400" dirty="0"/>
          </a:p>
        </p:txBody>
      </p:sp>
      <p:sp>
        <p:nvSpPr>
          <p:cNvPr id="4" name="TextBox 3"/>
          <p:cNvSpPr txBox="1"/>
          <p:nvPr/>
        </p:nvSpPr>
        <p:spPr>
          <a:xfrm>
            <a:off x="838200" y="5707645"/>
            <a:ext cx="10515600" cy="1077218"/>
          </a:xfrm>
          <a:prstGeom prst="rect">
            <a:avLst/>
          </a:prstGeom>
          <a:noFill/>
        </p:spPr>
        <p:txBody>
          <a:bodyPr wrap="square" rtlCol="0">
            <a:spAutoFit/>
          </a:bodyPr>
          <a:lstStyle/>
          <a:p>
            <a:pPr algn="ctr">
              <a:buClr>
                <a:srgbClr val="00B050"/>
              </a:buClr>
            </a:pPr>
            <a:r>
              <a:rPr lang="en-GB" sz="3200" i="1" dirty="0">
                <a:solidFill>
                  <a:srgbClr val="000099"/>
                </a:solidFill>
                <a:latin typeface="Gill Sans MT" panose="020B0502020104020203" pitchFamily="34" charset="0"/>
              </a:rPr>
              <a:t>This section gives an overview of each tool. Check references on slide 66 for further study</a:t>
            </a:r>
            <a:endParaRPr lang="en-GB" sz="3600" i="1" dirty="0">
              <a:solidFill>
                <a:srgbClr val="000099"/>
              </a:solidFill>
              <a:latin typeface="Gill Sans MT" panose="020B0502020104020203" pitchFamily="34" charset="0"/>
            </a:endParaRPr>
          </a:p>
        </p:txBody>
      </p:sp>
      <p:sp>
        <p:nvSpPr>
          <p:cNvPr id="6" name="Slide Number Placeholder 5"/>
          <p:cNvSpPr>
            <a:spLocks noGrp="1"/>
          </p:cNvSpPr>
          <p:nvPr>
            <p:ph type="sldNum" sz="quarter" idx="12"/>
          </p:nvPr>
        </p:nvSpPr>
        <p:spPr/>
        <p:txBody>
          <a:bodyPr/>
          <a:lstStyle/>
          <a:p>
            <a:fld id="{D8AC6650-73DF-46B7-A688-A216FA2CA224}" type="slidenum">
              <a:rPr lang="en-GB" smtClean="0"/>
              <a:t>32</a:t>
            </a:fld>
            <a:endParaRPr lang="en-GB"/>
          </a:p>
        </p:txBody>
      </p:sp>
      <p:sp>
        <p:nvSpPr>
          <p:cNvPr id="5" name="TextBox 4">
            <a:extLst>
              <a:ext uri="{FF2B5EF4-FFF2-40B4-BE49-F238E27FC236}">
                <a16:creationId xmlns:a16="http://schemas.microsoft.com/office/drawing/2014/main" id="{95BB047B-DEE2-DE44-8304-E3C8DBF5AF63}"/>
              </a:ext>
            </a:extLst>
          </p:cNvPr>
          <p:cNvSpPr txBox="1"/>
          <p:nvPr/>
        </p:nvSpPr>
        <p:spPr>
          <a:xfrm>
            <a:off x="838200" y="1362650"/>
            <a:ext cx="11051458" cy="461665"/>
          </a:xfrm>
          <a:prstGeom prst="rect">
            <a:avLst/>
          </a:prstGeom>
          <a:noFill/>
        </p:spPr>
        <p:txBody>
          <a:bodyPr wrap="square" rtlCol="0">
            <a:spAutoFit/>
          </a:bodyPr>
          <a:lstStyle/>
          <a:p>
            <a:r>
              <a:rPr lang="en-US" sz="2400" dirty="0">
                <a:latin typeface="Gill Sans MT" panose="020B0502020104020203" pitchFamily="34" charset="77"/>
              </a:rPr>
              <a:t>These are some of the tools that could be used in a conflict analysis workshop:</a:t>
            </a:r>
          </a:p>
        </p:txBody>
      </p:sp>
      <p:sp>
        <p:nvSpPr>
          <p:cNvPr id="7" name="Explosion 2 6">
            <a:extLst>
              <a:ext uri="{FF2B5EF4-FFF2-40B4-BE49-F238E27FC236}">
                <a16:creationId xmlns:a16="http://schemas.microsoft.com/office/drawing/2014/main" id="{29C65863-23EF-DC46-AAF0-EABBB6E385A8}"/>
              </a:ext>
            </a:extLst>
          </p:cNvPr>
          <p:cNvSpPr/>
          <p:nvPr/>
        </p:nvSpPr>
        <p:spPr>
          <a:xfrm>
            <a:off x="3200400" y="724927"/>
            <a:ext cx="8688578" cy="5816549"/>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E4DFCE7-8838-A244-B2C6-8C7007B5FFE4}"/>
              </a:ext>
            </a:extLst>
          </p:cNvPr>
          <p:cNvSpPr txBox="1"/>
          <p:nvPr/>
        </p:nvSpPr>
        <p:spPr>
          <a:xfrm rot="20655412">
            <a:off x="4802989" y="2586230"/>
            <a:ext cx="4802352" cy="2400657"/>
          </a:xfrm>
          <a:prstGeom prst="rect">
            <a:avLst/>
          </a:prstGeom>
          <a:noFill/>
        </p:spPr>
        <p:txBody>
          <a:bodyPr wrap="square" rtlCol="0">
            <a:spAutoFit/>
          </a:bodyPr>
          <a:lstStyle/>
          <a:p>
            <a:pPr algn="ctr"/>
            <a:r>
              <a:rPr lang="en-US" sz="3000" i="1" dirty="0">
                <a:latin typeface="Gill Sans MT" charset="0"/>
                <a:ea typeface="Gill Sans MT" charset="0"/>
                <a:cs typeface="Gill Sans MT" charset="0"/>
              </a:rPr>
              <a:t>Ideally these tools would be used as part of a participatory conflict analysis process at e.g. a workshop attended by all relevant parties!</a:t>
            </a:r>
          </a:p>
        </p:txBody>
      </p:sp>
    </p:spTree>
    <p:extLst>
      <p:ext uri="{BB962C8B-B14F-4D97-AF65-F5344CB8AC3E}">
        <p14:creationId xmlns:p14="http://schemas.microsoft.com/office/powerpoint/2010/main" val="15528510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834293" y="375700"/>
            <a:ext cx="11006939" cy="726655"/>
          </a:xfrm>
        </p:spPr>
        <p:txBody>
          <a:bodyPr>
            <a:normAutofit/>
          </a:bodyPr>
          <a:lstStyle/>
          <a:p>
            <a:r>
              <a:rPr lang="en-US" sz="3600" b="1" dirty="0">
                <a:latin typeface="Gill Sans MT" panose="020B0502020104020203" pitchFamily="34" charset="0"/>
              </a:rPr>
              <a:t>Identifying priority conflicts: Impacts Matrix</a:t>
            </a:r>
            <a:endParaRPr lang="en-US" altLang="en-US" sz="3600" b="1" dirty="0">
              <a:latin typeface="Gill Sans MT" panose="020B0502020104020203" pitchFamily="34" charset="0"/>
            </a:endParaRPr>
          </a:p>
        </p:txBody>
      </p:sp>
      <p:sp>
        <p:nvSpPr>
          <p:cNvPr id="3" name="TextBox 2"/>
          <p:cNvSpPr txBox="1"/>
          <p:nvPr/>
        </p:nvSpPr>
        <p:spPr>
          <a:xfrm>
            <a:off x="822822" y="2101331"/>
            <a:ext cx="2514600" cy="3416320"/>
          </a:xfrm>
          <a:prstGeom prst="rect">
            <a:avLst/>
          </a:prstGeom>
          <a:noFill/>
        </p:spPr>
        <p:txBody>
          <a:bodyPr wrap="square" rtlCol="0">
            <a:spAutoFit/>
          </a:bodyPr>
          <a:lstStyle/>
          <a:p>
            <a:pPr marR="0" lvl="0" defTabSz="914400" eaLnBrk="1" fontAlgn="auto" latinLnBrk="0" hangingPunct="1">
              <a:lnSpc>
                <a:spcPct val="100000"/>
              </a:lnSpc>
              <a:spcBef>
                <a:spcPts val="0"/>
              </a:spcBef>
              <a:spcAft>
                <a:spcPts val="0"/>
              </a:spcAft>
              <a:buClrTx/>
              <a:buSzTx/>
              <a:tabLst/>
              <a:defRPr/>
            </a:pPr>
            <a:r>
              <a:rPr lang="en-US" sz="2400" dirty="0">
                <a:latin typeface="Gill Sans MT" charset="0"/>
                <a:ea typeface="Gill Sans MT" charset="0"/>
                <a:cs typeface="Gill Sans MT" charset="0"/>
              </a:rPr>
              <a:t>Good tool for identifying which instances of conflict should be </a:t>
            </a:r>
            <a:r>
              <a:rPr lang="en-US" sz="2400" dirty="0" err="1">
                <a:latin typeface="Gill Sans MT" charset="0"/>
                <a:ea typeface="Gill Sans MT" charset="0"/>
                <a:cs typeface="Gill Sans MT" charset="0"/>
              </a:rPr>
              <a:t>prioritised</a:t>
            </a:r>
            <a:r>
              <a:rPr lang="en-US" sz="2400" dirty="0">
                <a:latin typeface="Gill Sans MT" charset="0"/>
                <a:ea typeface="Gill Sans MT" charset="0"/>
                <a:cs typeface="Gill Sans MT" charset="0"/>
              </a:rPr>
              <a:t>, based on highest impact on both conservation </a:t>
            </a:r>
            <a:r>
              <a:rPr lang="en-US" sz="2400" i="1" dirty="0">
                <a:latin typeface="Gill Sans MT" charset="0"/>
                <a:ea typeface="Gill Sans MT" charset="0"/>
                <a:cs typeface="Gill Sans MT" charset="0"/>
              </a:rPr>
              <a:t>and</a:t>
            </a:r>
            <a:r>
              <a:rPr lang="en-US" sz="2400" dirty="0">
                <a:latin typeface="Gill Sans MT" charset="0"/>
                <a:ea typeface="Gill Sans MT" charset="0"/>
                <a:cs typeface="Gill Sans MT" charset="0"/>
              </a:rPr>
              <a:t> communities</a:t>
            </a:r>
          </a:p>
        </p:txBody>
      </p:sp>
      <p:sp>
        <p:nvSpPr>
          <p:cNvPr id="6" name="TextBox 5"/>
          <p:cNvSpPr txBox="1"/>
          <p:nvPr/>
        </p:nvSpPr>
        <p:spPr>
          <a:xfrm>
            <a:off x="838200" y="6375400"/>
            <a:ext cx="11023600" cy="369332"/>
          </a:xfrm>
          <a:prstGeom prst="rect">
            <a:avLst/>
          </a:prstGeom>
          <a:noFill/>
        </p:spPr>
        <p:txBody>
          <a:bodyPr wrap="square" rtlCol="0">
            <a:spAutoFit/>
          </a:bodyPr>
          <a:lstStyle/>
          <a:p>
            <a:r>
              <a:rPr lang="en-US" dirty="0">
                <a:latin typeface="Gill Sans MT" panose="020B0502020104020203" pitchFamily="34" charset="77"/>
              </a:rPr>
              <a:t>Adapted from IISD 2009</a:t>
            </a:r>
          </a:p>
        </p:txBody>
      </p:sp>
      <p:sp>
        <p:nvSpPr>
          <p:cNvPr id="5" name="Slide Number Placeholder 4"/>
          <p:cNvSpPr>
            <a:spLocks noGrp="1"/>
          </p:cNvSpPr>
          <p:nvPr>
            <p:ph type="sldNum" sz="quarter" idx="12"/>
          </p:nvPr>
        </p:nvSpPr>
        <p:spPr/>
        <p:txBody>
          <a:bodyPr/>
          <a:lstStyle/>
          <a:p>
            <a:fld id="{D8AC6650-73DF-46B7-A688-A216FA2CA224}" type="slidenum">
              <a:rPr lang="en-GB" smtClean="0"/>
              <a:t>33</a:t>
            </a:fld>
            <a:endParaRPr lang="en-GB"/>
          </a:p>
        </p:txBody>
      </p:sp>
      <p:graphicFrame>
        <p:nvGraphicFramePr>
          <p:cNvPr id="4" name="Table 3">
            <a:extLst>
              <a:ext uri="{FF2B5EF4-FFF2-40B4-BE49-F238E27FC236}">
                <a16:creationId xmlns:a16="http://schemas.microsoft.com/office/drawing/2014/main" id="{42F8AC3F-5706-7C4F-AA50-66ED9CEE207E}"/>
              </a:ext>
            </a:extLst>
          </p:cNvPr>
          <p:cNvGraphicFramePr>
            <a:graphicFrameLocks noGrp="1"/>
          </p:cNvGraphicFramePr>
          <p:nvPr>
            <p:extLst>
              <p:ext uri="{D42A27DB-BD31-4B8C-83A1-F6EECF244321}">
                <p14:modId xmlns:p14="http://schemas.microsoft.com/office/powerpoint/2010/main" val="2728752752"/>
              </p:ext>
            </p:extLst>
          </p:nvPr>
        </p:nvGraphicFramePr>
        <p:xfrm>
          <a:off x="3337422" y="1706010"/>
          <a:ext cx="6597189" cy="4065734"/>
        </p:xfrm>
        <a:graphic>
          <a:graphicData uri="http://schemas.openxmlformats.org/drawingml/2006/table">
            <a:tbl>
              <a:tblPr firstRow="1" bandRow="1">
                <a:tableStyleId>{5C22544A-7EE6-4342-B048-85BDC9FD1C3A}</a:tableStyleId>
              </a:tblPr>
              <a:tblGrid>
                <a:gridCol w="477254">
                  <a:extLst>
                    <a:ext uri="{9D8B030D-6E8A-4147-A177-3AD203B41FA5}">
                      <a16:colId xmlns:a16="http://schemas.microsoft.com/office/drawing/2014/main" val="4053572396"/>
                    </a:ext>
                  </a:extLst>
                </a:gridCol>
                <a:gridCol w="1048430">
                  <a:extLst>
                    <a:ext uri="{9D8B030D-6E8A-4147-A177-3AD203B41FA5}">
                      <a16:colId xmlns:a16="http://schemas.microsoft.com/office/drawing/2014/main" val="3050362277"/>
                    </a:ext>
                  </a:extLst>
                </a:gridCol>
                <a:gridCol w="1321499">
                  <a:extLst>
                    <a:ext uri="{9D8B030D-6E8A-4147-A177-3AD203B41FA5}">
                      <a16:colId xmlns:a16="http://schemas.microsoft.com/office/drawing/2014/main" val="858336776"/>
                    </a:ext>
                  </a:extLst>
                </a:gridCol>
                <a:gridCol w="1302786">
                  <a:extLst>
                    <a:ext uri="{9D8B030D-6E8A-4147-A177-3AD203B41FA5}">
                      <a16:colId xmlns:a16="http://schemas.microsoft.com/office/drawing/2014/main" val="3452490818"/>
                    </a:ext>
                  </a:extLst>
                </a:gridCol>
                <a:gridCol w="1465385">
                  <a:extLst>
                    <a:ext uri="{9D8B030D-6E8A-4147-A177-3AD203B41FA5}">
                      <a16:colId xmlns:a16="http://schemas.microsoft.com/office/drawing/2014/main" val="2759142928"/>
                    </a:ext>
                  </a:extLst>
                </a:gridCol>
                <a:gridCol w="981835">
                  <a:extLst>
                    <a:ext uri="{9D8B030D-6E8A-4147-A177-3AD203B41FA5}">
                      <a16:colId xmlns:a16="http://schemas.microsoft.com/office/drawing/2014/main" val="89323413"/>
                    </a:ext>
                  </a:extLst>
                </a:gridCol>
              </a:tblGrid>
              <a:tr h="334446">
                <a:tc>
                  <a:txBody>
                    <a:bodyPr/>
                    <a:lstStyle/>
                    <a:p>
                      <a:pPr algn="ctr"/>
                      <a:endParaRPr lang="en-US" sz="1600" dirty="0">
                        <a:latin typeface="Gill Sans MT" panose="020B0502020104020203" pitchFamily="34" charset="77"/>
                      </a:endParaRPr>
                    </a:p>
                  </a:txBody>
                  <a:tcPr vert="vert270">
                    <a:noFill/>
                  </a:tcPr>
                </a:tc>
                <a:tc gridSpan="5">
                  <a:txBody>
                    <a:bodyPr/>
                    <a:lstStyle/>
                    <a:p>
                      <a:pPr algn="ctr"/>
                      <a:r>
                        <a:rPr lang="en-US" sz="1600" dirty="0">
                          <a:solidFill>
                            <a:sysClr val="windowText" lastClr="000000"/>
                          </a:solidFill>
                          <a:latin typeface="Gill Sans MT" panose="020B0502020104020203" pitchFamily="34" charset="77"/>
                        </a:rPr>
                        <a:t>Impacts Matrix: High-, medium- and low-priority conflicts</a:t>
                      </a:r>
                    </a:p>
                  </a:txBody>
                  <a:tcP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67302554"/>
                  </a:ext>
                </a:extLst>
              </a:tr>
              <a:tr h="334446">
                <a:tc rowSpan="6">
                  <a:txBody>
                    <a:bodyPr/>
                    <a:lstStyle/>
                    <a:p>
                      <a:pPr algn="ctr"/>
                      <a:r>
                        <a:rPr lang="en-US" sz="1600" dirty="0">
                          <a:latin typeface="Gill Sans MT" panose="020B0502020104020203" pitchFamily="34" charset="77"/>
                        </a:rPr>
                        <a:t>Conservation Impacts</a:t>
                      </a:r>
                    </a:p>
                  </a:txBody>
                  <a:tcPr vert="vert270">
                    <a:solidFill>
                      <a:schemeClr val="accent1"/>
                    </a:solidFill>
                  </a:tcPr>
                </a:tc>
                <a:tc gridSpan="5">
                  <a:txBody>
                    <a:bodyPr/>
                    <a:lstStyle/>
                    <a:p>
                      <a:pPr algn="ctr"/>
                      <a:r>
                        <a:rPr lang="en-US" sz="1600" dirty="0">
                          <a:latin typeface="Gill Sans MT" panose="020B0502020104020203" pitchFamily="34" charset="77"/>
                        </a:rPr>
                        <a:t>Human Impacts</a:t>
                      </a:r>
                    </a:p>
                  </a:txBody>
                  <a:tcPr>
                    <a:solidFill>
                      <a:schemeClr val="accent1"/>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182132354"/>
                  </a:ext>
                </a:extLst>
              </a:tr>
              <a:tr h="334446">
                <a:tc vMerge="1">
                  <a:txBody>
                    <a:bodyPr/>
                    <a:lstStyle/>
                    <a:p>
                      <a:endParaRPr lang="en-US" dirty="0"/>
                    </a:p>
                  </a:txBody>
                  <a:tcPr>
                    <a:solidFill>
                      <a:schemeClr val="accent1"/>
                    </a:solidFill>
                  </a:tcPr>
                </a:tc>
                <a:tc rowSpan="2">
                  <a:txBody>
                    <a:bodyPr/>
                    <a:lstStyle/>
                    <a:p>
                      <a:r>
                        <a:rPr lang="en-US" sz="1400" b="1" kern="1200" dirty="0">
                          <a:solidFill>
                            <a:sysClr val="windowText" lastClr="000000"/>
                          </a:solidFill>
                          <a:latin typeface="Gill Sans MT" panose="020B0502020104020203" pitchFamily="34" charset="77"/>
                          <a:ea typeface="+mn-ea"/>
                          <a:cs typeface="+mn-cs"/>
                        </a:rPr>
                        <a:t>High</a:t>
                      </a:r>
                    </a:p>
                  </a:txBody>
                  <a:tcPr anchor="ctr">
                    <a:solidFill>
                      <a:schemeClr val="bg1"/>
                    </a:solidFill>
                  </a:tcPr>
                </a:tc>
                <a:tc>
                  <a:txBody>
                    <a:bodyPr/>
                    <a:lstStyle/>
                    <a:p>
                      <a:pPr algn="ctr"/>
                      <a:r>
                        <a:rPr lang="en-US" sz="1400" b="1" dirty="0">
                          <a:solidFill>
                            <a:sysClr val="windowText" lastClr="000000"/>
                          </a:solidFill>
                          <a:latin typeface="Gill Sans MT" panose="020B0502020104020203" pitchFamily="34" charset="77"/>
                        </a:rPr>
                        <a:t>High</a:t>
                      </a:r>
                    </a:p>
                  </a:txBody>
                  <a:tcPr>
                    <a:solidFill>
                      <a:schemeClr val="bg1"/>
                    </a:solidFill>
                  </a:tcPr>
                </a:tc>
                <a:tc>
                  <a:txBody>
                    <a:bodyPr/>
                    <a:lstStyle/>
                    <a:p>
                      <a:pPr algn="ctr"/>
                      <a:r>
                        <a:rPr lang="en-US" sz="1400" b="1" dirty="0">
                          <a:solidFill>
                            <a:sysClr val="windowText" lastClr="000000"/>
                          </a:solidFill>
                          <a:latin typeface="Gill Sans MT" panose="020B0502020104020203" pitchFamily="34" charset="77"/>
                        </a:rPr>
                        <a:t>Medium</a:t>
                      </a:r>
                    </a:p>
                  </a:txBody>
                  <a:tcPr>
                    <a:solidFill>
                      <a:schemeClr val="bg1"/>
                    </a:solidFill>
                  </a:tcPr>
                </a:tc>
                <a:tc>
                  <a:txBody>
                    <a:bodyPr/>
                    <a:lstStyle/>
                    <a:p>
                      <a:pPr algn="ctr"/>
                      <a:r>
                        <a:rPr lang="en-US" sz="1400" b="1" dirty="0">
                          <a:solidFill>
                            <a:sysClr val="windowText" lastClr="000000"/>
                          </a:solidFill>
                          <a:latin typeface="Gill Sans MT" panose="020B0502020104020203" pitchFamily="34" charset="77"/>
                        </a:rPr>
                        <a:t>Low</a:t>
                      </a:r>
                    </a:p>
                  </a:txBody>
                  <a:tcPr>
                    <a:solidFill>
                      <a:schemeClr val="bg1"/>
                    </a:solidFill>
                  </a:tcPr>
                </a:tc>
                <a:tc>
                  <a:txBody>
                    <a:bodyPr/>
                    <a:lstStyle/>
                    <a:p>
                      <a:pPr algn="ctr"/>
                      <a:r>
                        <a:rPr lang="en-US" sz="1400" b="1" dirty="0">
                          <a:solidFill>
                            <a:sysClr val="windowText" lastClr="000000"/>
                          </a:solidFill>
                          <a:latin typeface="Gill Sans MT" panose="020B0502020104020203" pitchFamily="34" charset="77"/>
                        </a:rPr>
                        <a:t>None</a:t>
                      </a:r>
                    </a:p>
                  </a:txBody>
                  <a:tcPr>
                    <a:solidFill>
                      <a:schemeClr val="bg1"/>
                    </a:solidFill>
                  </a:tcPr>
                </a:tc>
                <a:extLst>
                  <a:ext uri="{0D108BD9-81ED-4DB2-BD59-A6C34878D82A}">
                    <a16:rowId xmlns:a16="http://schemas.microsoft.com/office/drawing/2014/main" val="3682808832"/>
                  </a:ext>
                </a:extLst>
              </a:tr>
              <a:tr h="1072061">
                <a:tc vMerge="1">
                  <a:txBody>
                    <a:bodyPr/>
                    <a:lstStyle/>
                    <a:p>
                      <a:endParaRPr lang="en-US" sz="1800" b="1" kern="1200" dirty="0">
                        <a:solidFill>
                          <a:schemeClr val="lt1"/>
                        </a:solidFill>
                        <a:latin typeface="+mn-lt"/>
                        <a:ea typeface="+mn-ea"/>
                        <a:cs typeface="+mn-cs"/>
                      </a:endParaRPr>
                    </a:p>
                  </a:txBody>
                  <a:tcPr>
                    <a:solidFill>
                      <a:schemeClr val="accent1"/>
                    </a:solidFill>
                  </a:tcPr>
                </a:tc>
                <a:tc vMerge="1">
                  <a:txBody>
                    <a:bodyPr/>
                    <a:lstStyle/>
                    <a:p>
                      <a:endParaRPr lang="en-US" sz="1800" b="1" kern="1200" dirty="0">
                        <a:solidFill>
                          <a:schemeClr val="lt1"/>
                        </a:solidFill>
                        <a:latin typeface="+mn-lt"/>
                        <a:ea typeface="+mn-ea"/>
                        <a:cs typeface="+mn-cs"/>
                      </a:endParaRPr>
                    </a:p>
                  </a:txBody>
                  <a:tcPr>
                    <a:solidFill>
                      <a:schemeClr val="accent1"/>
                    </a:solidFill>
                  </a:tcPr>
                </a:tc>
                <a:tc>
                  <a:txBody>
                    <a:bodyPr/>
                    <a:lstStyle/>
                    <a:p>
                      <a:r>
                        <a:rPr lang="en-US" sz="1400" dirty="0">
                          <a:latin typeface="Gill Sans MT" panose="020B0502020104020203" pitchFamily="34" charset="77"/>
                        </a:rPr>
                        <a:t>Illegal resource extraction by armed groups in the park</a:t>
                      </a:r>
                    </a:p>
                  </a:txBody>
                  <a:tcPr>
                    <a:solidFill>
                      <a:srgbClr val="FF7E79"/>
                    </a:solidFill>
                  </a:tcPr>
                </a:tc>
                <a:tc>
                  <a:txBody>
                    <a:bodyPr/>
                    <a:lstStyle/>
                    <a:p>
                      <a:endParaRPr lang="en-US" sz="1400" dirty="0">
                        <a:latin typeface="Gill Sans MT" panose="020B0502020104020203" pitchFamily="34" charset="77"/>
                      </a:endParaRPr>
                    </a:p>
                  </a:txBody>
                  <a:tcPr>
                    <a:solidFill>
                      <a:srgbClr val="FF7E79"/>
                    </a:solidFill>
                  </a:tcPr>
                </a:tc>
                <a:tc>
                  <a:txBody>
                    <a:bodyPr/>
                    <a:lstStyle/>
                    <a:p>
                      <a:r>
                        <a:rPr lang="en-US" sz="1400" dirty="0">
                          <a:latin typeface="Gill Sans MT" panose="020B0502020104020203" pitchFamily="34" charset="77"/>
                        </a:rPr>
                        <a:t>Encroachment into the park for agriculture</a:t>
                      </a:r>
                    </a:p>
                  </a:txBody>
                  <a:tcPr>
                    <a:solidFill>
                      <a:srgbClr val="FF9300"/>
                    </a:solidFill>
                  </a:tcPr>
                </a:tc>
                <a:tc>
                  <a:txBody>
                    <a:bodyPr/>
                    <a:lstStyle/>
                    <a:p>
                      <a:endParaRPr lang="en-US" sz="1400" dirty="0">
                        <a:latin typeface="Gill Sans MT" panose="020B0502020104020203" pitchFamily="34" charset="77"/>
                      </a:endParaRPr>
                    </a:p>
                  </a:txBody>
                  <a:tcPr>
                    <a:solidFill>
                      <a:srgbClr val="FF9300"/>
                    </a:solidFill>
                  </a:tcPr>
                </a:tc>
                <a:extLst>
                  <a:ext uri="{0D108BD9-81ED-4DB2-BD59-A6C34878D82A}">
                    <a16:rowId xmlns:a16="http://schemas.microsoft.com/office/drawing/2014/main" val="2198845008"/>
                  </a:ext>
                </a:extLst>
              </a:tr>
              <a:tr h="1318107">
                <a:tc vMerge="1">
                  <a:txBody>
                    <a:bodyPr/>
                    <a:lstStyle/>
                    <a:p>
                      <a:endParaRPr lang="en-US" sz="1800" b="1" kern="1200" dirty="0">
                        <a:solidFill>
                          <a:schemeClr val="lt1"/>
                        </a:solidFill>
                        <a:latin typeface="+mn-lt"/>
                        <a:ea typeface="+mn-ea"/>
                        <a:cs typeface="+mn-cs"/>
                      </a:endParaRPr>
                    </a:p>
                  </a:txBody>
                  <a:tcPr>
                    <a:solidFill>
                      <a:schemeClr val="accent1"/>
                    </a:solidFill>
                  </a:tcPr>
                </a:tc>
                <a:tc>
                  <a:txBody>
                    <a:bodyPr/>
                    <a:lstStyle/>
                    <a:p>
                      <a:r>
                        <a:rPr lang="en-US" sz="1400" b="1" kern="1200" dirty="0">
                          <a:solidFill>
                            <a:sysClr val="windowText" lastClr="000000"/>
                          </a:solidFill>
                          <a:latin typeface="Gill Sans MT" panose="020B0502020104020203" pitchFamily="34" charset="77"/>
                          <a:ea typeface="+mn-ea"/>
                          <a:cs typeface="+mn-cs"/>
                        </a:rPr>
                        <a:t>Medium</a:t>
                      </a:r>
                    </a:p>
                  </a:txBody>
                  <a:tcPr anchor="ctr">
                    <a:solidFill>
                      <a:schemeClr val="bg1"/>
                    </a:solidFill>
                  </a:tcPr>
                </a:tc>
                <a:tc>
                  <a:txBody>
                    <a:bodyPr/>
                    <a:lstStyle/>
                    <a:p>
                      <a:endParaRPr lang="en-US" sz="1400" dirty="0">
                        <a:latin typeface="Gill Sans MT" panose="020B0502020104020203" pitchFamily="34" charset="77"/>
                      </a:endParaRPr>
                    </a:p>
                  </a:txBody>
                  <a:tcPr>
                    <a:solidFill>
                      <a:srgbClr val="FF7E79"/>
                    </a:solidFill>
                  </a:tcPr>
                </a:tc>
                <a:tc>
                  <a:txBody>
                    <a:bodyPr/>
                    <a:lstStyle/>
                    <a:p>
                      <a:r>
                        <a:rPr lang="en-US" sz="1400" dirty="0">
                          <a:latin typeface="Gill Sans MT" panose="020B0502020104020203" pitchFamily="34" charset="77"/>
                        </a:rPr>
                        <a:t>Village grievances over absence of revenue-sharing</a:t>
                      </a:r>
                    </a:p>
                  </a:txBody>
                  <a:tcPr>
                    <a:solidFill>
                      <a:srgbClr val="FF9300"/>
                    </a:solidFill>
                  </a:tcPr>
                </a:tc>
                <a:tc>
                  <a:txBody>
                    <a:bodyPr/>
                    <a:lstStyle/>
                    <a:p>
                      <a:endParaRPr lang="en-US" sz="1400" dirty="0">
                        <a:latin typeface="Gill Sans MT" panose="020B0502020104020203" pitchFamily="34" charset="77"/>
                      </a:endParaRPr>
                    </a:p>
                  </a:txBody>
                  <a:tcPr>
                    <a:solidFill>
                      <a:srgbClr val="FF9300"/>
                    </a:solidFill>
                  </a:tcPr>
                </a:tc>
                <a:tc>
                  <a:txBody>
                    <a:bodyPr/>
                    <a:lstStyle/>
                    <a:p>
                      <a:endParaRPr lang="en-US" sz="1400" dirty="0">
                        <a:latin typeface="Gill Sans MT" panose="020B0502020104020203" pitchFamily="34" charset="77"/>
                      </a:endParaRPr>
                    </a:p>
                  </a:txBody>
                  <a:tcPr>
                    <a:solidFill>
                      <a:srgbClr val="FFD579"/>
                    </a:solidFill>
                  </a:tcPr>
                </a:tc>
                <a:extLst>
                  <a:ext uri="{0D108BD9-81ED-4DB2-BD59-A6C34878D82A}">
                    <a16:rowId xmlns:a16="http://schemas.microsoft.com/office/drawing/2014/main" val="1683762807"/>
                  </a:ext>
                </a:extLst>
              </a:tr>
              <a:tr h="334446">
                <a:tc vMerge="1">
                  <a:txBody>
                    <a:bodyPr/>
                    <a:lstStyle/>
                    <a:p>
                      <a:endParaRPr lang="en-US" sz="1800" b="1" kern="1200" dirty="0">
                        <a:solidFill>
                          <a:schemeClr val="lt1"/>
                        </a:solidFill>
                        <a:latin typeface="+mn-lt"/>
                        <a:ea typeface="+mn-ea"/>
                        <a:cs typeface="+mn-cs"/>
                      </a:endParaRPr>
                    </a:p>
                  </a:txBody>
                  <a:tcPr>
                    <a:solidFill>
                      <a:schemeClr val="accent1"/>
                    </a:solidFill>
                  </a:tcPr>
                </a:tc>
                <a:tc>
                  <a:txBody>
                    <a:bodyPr/>
                    <a:lstStyle/>
                    <a:p>
                      <a:r>
                        <a:rPr lang="en-US" sz="1400" b="1" kern="1200" dirty="0">
                          <a:solidFill>
                            <a:sysClr val="windowText" lastClr="000000"/>
                          </a:solidFill>
                          <a:latin typeface="Gill Sans MT" panose="020B0502020104020203" pitchFamily="34" charset="77"/>
                          <a:ea typeface="+mn-ea"/>
                          <a:cs typeface="+mn-cs"/>
                        </a:rPr>
                        <a:t>Low</a:t>
                      </a:r>
                    </a:p>
                  </a:txBody>
                  <a:tcPr anchor="ctr">
                    <a:solidFill>
                      <a:schemeClr val="bg1"/>
                    </a:solidFill>
                  </a:tcPr>
                </a:tc>
                <a:tc>
                  <a:txBody>
                    <a:bodyPr/>
                    <a:lstStyle/>
                    <a:p>
                      <a:endParaRPr lang="en-US" sz="1600" dirty="0">
                        <a:latin typeface="Gill Sans MT" panose="020B0502020104020203" pitchFamily="34" charset="77"/>
                      </a:endParaRPr>
                    </a:p>
                  </a:txBody>
                  <a:tcPr>
                    <a:solidFill>
                      <a:srgbClr val="FF9300"/>
                    </a:solidFill>
                  </a:tcPr>
                </a:tc>
                <a:tc>
                  <a:txBody>
                    <a:bodyPr/>
                    <a:lstStyle/>
                    <a:p>
                      <a:endParaRPr lang="en-US" sz="1600" dirty="0">
                        <a:latin typeface="Gill Sans MT" panose="020B0502020104020203" pitchFamily="34" charset="77"/>
                      </a:endParaRPr>
                    </a:p>
                  </a:txBody>
                  <a:tcPr>
                    <a:solidFill>
                      <a:srgbClr val="FF9300"/>
                    </a:solidFill>
                  </a:tcPr>
                </a:tc>
                <a:tc>
                  <a:txBody>
                    <a:bodyPr/>
                    <a:lstStyle/>
                    <a:p>
                      <a:endParaRPr lang="en-US" sz="1600" dirty="0">
                        <a:latin typeface="Gill Sans MT" panose="020B0502020104020203" pitchFamily="34" charset="77"/>
                      </a:endParaRPr>
                    </a:p>
                  </a:txBody>
                  <a:tcPr>
                    <a:solidFill>
                      <a:srgbClr val="FFD579"/>
                    </a:solidFill>
                  </a:tcPr>
                </a:tc>
                <a:tc>
                  <a:txBody>
                    <a:bodyPr/>
                    <a:lstStyle/>
                    <a:p>
                      <a:endParaRPr lang="en-US" sz="1600" dirty="0">
                        <a:latin typeface="Gill Sans MT" panose="020B0502020104020203" pitchFamily="34" charset="77"/>
                      </a:endParaRPr>
                    </a:p>
                  </a:txBody>
                  <a:tcPr>
                    <a:solidFill>
                      <a:srgbClr val="FFD579"/>
                    </a:solidFill>
                  </a:tcPr>
                </a:tc>
                <a:extLst>
                  <a:ext uri="{0D108BD9-81ED-4DB2-BD59-A6C34878D82A}">
                    <a16:rowId xmlns:a16="http://schemas.microsoft.com/office/drawing/2014/main" val="3330045273"/>
                  </a:ext>
                </a:extLst>
              </a:tr>
              <a:tr h="334446">
                <a:tc vMerge="1">
                  <a:txBody>
                    <a:bodyPr/>
                    <a:lstStyle/>
                    <a:p>
                      <a:endParaRPr lang="en-US" sz="1800" b="1" kern="1200" dirty="0">
                        <a:solidFill>
                          <a:schemeClr val="lt1"/>
                        </a:solidFill>
                        <a:latin typeface="+mn-lt"/>
                        <a:ea typeface="+mn-ea"/>
                        <a:cs typeface="+mn-cs"/>
                      </a:endParaRPr>
                    </a:p>
                  </a:txBody>
                  <a:tcPr>
                    <a:solidFill>
                      <a:schemeClr val="accent1"/>
                    </a:solidFill>
                  </a:tcPr>
                </a:tc>
                <a:tc>
                  <a:txBody>
                    <a:bodyPr/>
                    <a:lstStyle/>
                    <a:p>
                      <a:r>
                        <a:rPr lang="en-US" sz="1400" b="1" kern="1200" dirty="0">
                          <a:solidFill>
                            <a:sysClr val="windowText" lastClr="000000"/>
                          </a:solidFill>
                          <a:latin typeface="Gill Sans MT" panose="020B0502020104020203" pitchFamily="34" charset="77"/>
                          <a:ea typeface="+mn-ea"/>
                          <a:cs typeface="+mn-cs"/>
                        </a:rPr>
                        <a:t>None</a:t>
                      </a:r>
                    </a:p>
                  </a:txBody>
                  <a:tcPr anchor="ctr">
                    <a:solidFill>
                      <a:schemeClr val="bg1"/>
                    </a:solidFill>
                  </a:tcPr>
                </a:tc>
                <a:tc>
                  <a:txBody>
                    <a:bodyPr/>
                    <a:lstStyle/>
                    <a:p>
                      <a:endParaRPr lang="en-US" sz="1600" dirty="0">
                        <a:latin typeface="Gill Sans MT" panose="020B0502020104020203" pitchFamily="34" charset="77"/>
                      </a:endParaRPr>
                    </a:p>
                  </a:txBody>
                  <a:tcPr>
                    <a:solidFill>
                      <a:srgbClr val="FF9300"/>
                    </a:solidFill>
                  </a:tcPr>
                </a:tc>
                <a:tc>
                  <a:txBody>
                    <a:bodyPr/>
                    <a:lstStyle/>
                    <a:p>
                      <a:endParaRPr lang="en-US" sz="1600" dirty="0">
                        <a:latin typeface="Gill Sans MT" panose="020B0502020104020203" pitchFamily="34" charset="77"/>
                      </a:endParaRPr>
                    </a:p>
                  </a:txBody>
                  <a:tcPr>
                    <a:solidFill>
                      <a:srgbClr val="FFD579"/>
                    </a:solidFill>
                  </a:tcPr>
                </a:tc>
                <a:tc>
                  <a:txBody>
                    <a:bodyPr/>
                    <a:lstStyle/>
                    <a:p>
                      <a:endParaRPr lang="en-US" sz="1600" dirty="0">
                        <a:latin typeface="Gill Sans MT" panose="020B0502020104020203" pitchFamily="34" charset="77"/>
                      </a:endParaRPr>
                    </a:p>
                  </a:txBody>
                  <a:tcPr>
                    <a:solidFill>
                      <a:srgbClr val="FFD579"/>
                    </a:solidFill>
                  </a:tcPr>
                </a:tc>
                <a:tc>
                  <a:txBody>
                    <a:bodyPr/>
                    <a:lstStyle/>
                    <a:p>
                      <a:endParaRPr lang="en-US" sz="1600" dirty="0">
                        <a:latin typeface="Gill Sans MT" panose="020B0502020104020203" pitchFamily="34" charset="77"/>
                      </a:endParaRPr>
                    </a:p>
                  </a:txBody>
                  <a:tcPr>
                    <a:solidFill>
                      <a:srgbClr val="FFD579"/>
                    </a:solidFill>
                  </a:tcPr>
                </a:tc>
                <a:extLst>
                  <a:ext uri="{0D108BD9-81ED-4DB2-BD59-A6C34878D82A}">
                    <a16:rowId xmlns:a16="http://schemas.microsoft.com/office/drawing/2014/main" val="758440087"/>
                  </a:ext>
                </a:extLst>
              </a:tr>
            </a:tbl>
          </a:graphicData>
        </a:graphic>
      </p:graphicFrame>
      <p:graphicFrame>
        <p:nvGraphicFramePr>
          <p:cNvPr id="8" name="Table 7">
            <a:extLst>
              <a:ext uri="{FF2B5EF4-FFF2-40B4-BE49-F238E27FC236}">
                <a16:creationId xmlns:a16="http://schemas.microsoft.com/office/drawing/2014/main" id="{3225D2D1-1EDC-EC47-8C51-D4FC7C420F2D}"/>
              </a:ext>
            </a:extLst>
          </p:cNvPr>
          <p:cNvGraphicFramePr>
            <a:graphicFrameLocks noGrp="1"/>
          </p:cNvGraphicFramePr>
          <p:nvPr>
            <p:extLst>
              <p:ext uri="{D42A27DB-BD31-4B8C-83A1-F6EECF244321}">
                <p14:modId xmlns:p14="http://schemas.microsoft.com/office/powerpoint/2010/main" val="3615328178"/>
              </p:ext>
            </p:extLst>
          </p:nvPr>
        </p:nvGraphicFramePr>
        <p:xfrm>
          <a:off x="10239079" y="1390871"/>
          <a:ext cx="1602153" cy="4566867"/>
        </p:xfrm>
        <a:graphic>
          <a:graphicData uri="http://schemas.openxmlformats.org/drawingml/2006/table">
            <a:tbl>
              <a:tblPr firstRow="1" bandRow="1">
                <a:tableStyleId>{5C22544A-7EE6-4342-B048-85BDC9FD1C3A}</a:tableStyleId>
              </a:tblPr>
              <a:tblGrid>
                <a:gridCol w="1602153">
                  <a:extLst>
                    <a:ext uri="{9D8B030D-6E8A-4147-A177-3AD203B41FA5}">
                      <a16:colId xmlns:a16="http://schemas.microsoft.com/office/drawing/2014/main" val="142949195"/>
                    </a:ext>
                  </a:extLst>
                </a:gridCol>
              </a:tblGrid>
              <a:tr h="1457907">
                <a:tc>
                  <a:txBody>
                    <a:bodyPr/>
                    <a:lstStyle/>
                    <a:p>
                      <a:r>
                        <a:rPr lang="en-US" sz="1600" b="0" dirty="0">
                          <a:solidFill>
                            <a:schemeClr val="tx1"/>
                          </a:solidFill>
                          <a:latin typeface="Gill Sans MT" panose="020B0502020104020203" pitchFamily="34" charset="77"/>
                        </a:rPr>
                        <a:t>High priority conflict: Carry through for further analysis</a:t>
                      </a:r>
                    </a:p>
                  </a:txBody>
                  <a:tcPr>
                    <a:solidFill>
                      <a:srgbClr val="FF7E79"/>
                    </a:solidFill>
                  </a:tcPr>
                </a:tc>
                <a:extLst>
                  <a:ext uri="{0D108BD9-81ED-4DB2-BD59-A6C34878D82A}">
                    <a16:rowId xmlns:a16="http://schemas.microsoft.com/office/drawing/2014/main" val="2381841808"/>
                  </a:ext>
                </a:extLst>
              </a:tr>
              <a:tr h="1457907">
                <a:tc>
                  <a:txBody>
                    <a:bodyPr/>
                    <a:lstStyle/>
                    <a:p>
                      <a:r>
                        <a:rPr lang="en-US" sz="1600" b="0" dirty="0">
                          <a:solidFill>
                            <a:schemeClr val="tx1"/>
                          </a:solidFill>
                          <a:latin typeface="Gill Sans MT" panose="020B0502020104020203" pitchFamily="34" charset="77"/>
                        </a:rPr>
                        <a:t>Medium priority conflict: Carry through for further analysis if extra resources are available</a:t>
                      </a:r>
                    </a:p>
                  </a:txBody>
                  <a:tcPr>
                    <a:solidFill>
                      <a:srgbClr val="FF9300"/>
                    </a:solidFill>
                  </a:tcPr>
                </a:tc>
                <a:extLst>
                  <a:ext uri="{0D108BD9-81ED-4DB2-BD59-A6C34878D82A}">
                    <a16:rowId xmlns:a16="http://schemas.microsoft.com/office/drawing/2014/main" val="3424098070"/>
                  </a:ext>
                </a:extLst>
              </a:tr>
              <a:tr h="1457907">
                <a:tc>
                  <a:txBody>
                    <a:bodyPr/>
                    <a:lstStyle/>
                    <a:p>
                      <a:r>
                        <a:rPr lang="en-US" sz="1600" b="0" dirty="0">
                          <a:solidFill>
                            <a:schemeClr val="tx1"/>
                          </a:solidFill>
                          <a:latin typeface="Gill Sans MT" panose="020B0502020104020203" pitchFamily="34" charset="77"/>
                        </a:rPr>
                        <a:t>Low priority conflict: Consider for further analysis in future – no immediate need</a:t>
                      </a:r>
                    </a:p>
                  </a:txBody>
                  <a:tcPr>
                    <a:solidFill>
                      <a:srgbClr val="FFD579"/>
                    </a:solidFill>
                  </a:tcPr>
                </a:tc>
                <a:extLst>
                  <a:ext uri="{0D108BD9-81ED-4DB2-BD59-A6C34878D82A}">
                    <a16:rowId xmlns:a16="http://schemas.microsoft.com/office/drawing/2014/main" val="3994665013"/>
                  </a:ext>
                </a:extLst>
              </a:tr>
            </a:tbl>
          </a:graphicData>
        </a:graphic>
      </p:graphicFrame>
    </p:spTree>
    <p:extLst>
      <p:ext uri="{BB962C8B-B14F-4D97-AF65-F5344CB8AC3E}">
        <p14:creationId xmlns:p14="http://schemas.microsoft.com/office/powerpoint/2010/main" val="13006876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838200" y="482600"/>
            <a:ext cx="10515600" cy="1095184"/>
          </a:xfrm>
        </p:spPr>
        <p:txBody>
          <a:bodyPr>
            <a:normAutofit/>
          </a:bodyPr>
          <a:lstStyle/>
          <a:p>
            <a:r>
              <a:rPr lang="en-US" altLang="en-US" sz="3600" b="1" dirty="0">
                <a:latin typeface="Gill Sans MT" panose="020B0502020104020203" pitchFamily="34" charset="0"/>
              </a:rPr>
              <a:t>How feasible is this: Feasibility Matrix</a:t>
            </a:r>
          </a:p>
        </p:txBody>
      </p:sp>
      <p:sp>
        <p:nvSpPr>
          <p:cNvPr id="5" name="TextBox 4"/>
          <p:cNvSpPr txBox="1"/>
          <p:nvPr/>
        </p:nvSpPr>
        <p:spPr>
          <a:xfrm>
            <a:off x="838200" y="6375400"/>
            <a:ext cx="11023600" cy="369332"/>
          </a:xfrm>
          <a:prstGeom prst="rect">
            <a:avLst/>
          </a:prstGeom>
          <a:noFill/>
        </p:spPr>
        <p:txBody>
          <a:bodyPr wrap="square" rtlCol="0">
            <a:spAutoFit/>
          </a:bodyPr>
          <a:lstStyle/>
          <a:p>
            <a:r>
              <a:rPr lang="en-US"/>
              <a:t>IISD 2009</a:t>
            </a:r>
            <a:endParaRPr lang="en-US" dirty="0"/>
          </a:p>
        </p:txBody>
      </p:sp>
      <p:sp>
        <p:nvSpPr>
          <p:cNvPr id="4" name="Slide Number Placeholder 3"/>
          <p:cNvSpPr>
            <a:spLocks noGrp="1"/>
          </p:cNvSpPr>
          <p:nvPr>
            <p:ph type="sldNum" sz="quarter" idx="12"/>
          </p:nvPr>
        </p:nvSpPr>
        <p:spPr/>
        <p:txBody>
          <a:bodyPr/>
          <a:lstStyle/>
          <a:p>
            <a:fld id="{D8AC6650-73DF-46B7-A688-A216FA2CA224}" type="slidenum">
              <a:rPr lang="en-GB" smtClean="0"/>
              <a:t>34</a:t>
            </a:fld>
            <a:endParaRPr lang="en-GB"/>
          </a:p>
        </p:txBody>
      </p:sp>
      <p:graphicFrame>
        <p:nvGraphicFramePr>
          <p:cNvPr id="2" name="Table 1">
            <a:extLst>
              <a:ext uri="{FF2B5EF4-FFF2-40B4-BE49-F238E27FC236}">
                <a16:creationId xmlns:a16="http://schemas.microsoft.com/office/drawing/2014/main" id="{B9BAE267-5785-5B42-B897-73E232555FC2}"/>
              </a:ext>
            </a:extLst>
          </p:cNvPr>
          <p:cNvGraphicFramePr>
            <a:graphicFrameLocks noGrp="1"/>
          </p:cNvGraphicFramePr>
          <p:nvPr>
            <p:extLst>
              <p:ext uri="{D42A27DB-BD31-4B8C-83A1-F6EECF244321}">
                <p14:modId xmlns:p14="http://schemas.microsoft.com/office/powerpoint/2010/main" val="3692897873"/>
              </p:ext>
            </p:extLst>
          </p:nvPr>
        </p:nvGraphicFramePr>
        <p:xfrm>
          <a:off x="3844244" y="1577784"/>
          <a:ext cx="7996988" cy="4302369"/>
        </p:xfrm>
        <a:graphic>
          <a:graphicData uri="http://schemas.openxmlformats.org/drawingml/2006/table">
            <a:tbl>
              <a:tblPr firstRow="1" bandRow="1">
                <a:tableStyleId>{5C22544A-7EE6-4342-B048-85BDC9FD1C3A}</a:tableStyleId>
              </a:tblPr>
              <a:tblGrid>
                <a:gridCol w="1999247">
                  <a:extLst>
                    <a:ext uri="{9D8B030D-6E8A-4147-A177-3AD203B41FA5}">
                      <a16:colId xmlns:a16="http://schemas.microsoft.com/office/drawing/2014/main" val="2119121983"/>
                    </a:ext>
                  </a:extLst>
                </a:gridCol>
                <a:gridCol w="1999247">
                  <a:extLst>
                    <a:ext uri="{9D8B030D-6E8A-4147-A177-3AD203B41FA5}">
                      <a16:colId xmlns:a16="http://schemas.microsoft.com/office/drawing/2014/main" val="226065795"/>
                    </a:ext>
                  </a:extLst>
                </a:gridCol>
                <a:gridCol w="1999247">
                  <a:extLst>
                    <a:ext uri="{9D8B030D-6E8A-4147-A177-3AD203B41FA5}">
                      <a16:colId xmlns:a16="http://schemas.microsoft.com/office/drawing/2014/main" val="1082130661"/>
                    </a:ext>
                  </a:extLst>
                </a:gridCol>
                <a:gridCol w="1999247">
                  <a:extLst>
                    <a:ext uri="{9D8B030D-6E8A-4147-A177-3AD203B41FA5}">
                      <a16:colId xmlns:a16="http://schemas.microsoft.com/office/drawing/2014/main" val="1213899419"/>
                    </a:ext>
                  </a:extLst>
                </a:gridCol>
              </a:tblGrid>
              <a:tr h="405255">
                <a:tc gridSpan="4">
                  <a:txBody>
                    <a:bodyPr/>
                    <a:lstStyle/>
                    <a:p>
                      <a:r>
                        <a:rPr lang="en-US" dirty="0">
                          <a:solidFill>
                            <a:sysClr val="windowText" lastClr="000000"/>
                          </a:solidFill>
                          <a:latin typeface="Gill Sans MT" panose="020B0502020104020203" pitchFamily="34" charset="77"/>
                        </a:rPr>
                        <a:t>Summary of </a:t>
                      </a:r>
                      <a:r>
                        <a:rPr lang="en-US" dirty="0" err="1">
                          <a:solidFill>
                            <a:sysClr val="windowText" lastClr="000000"/>
                          </a:solidFill>
                          <a:latin typeface="Gill Sans MT" panose="020B0502020104020203" pitchFamily="34" charset="77"/>
                        </a:rPr>
                        <a:t>prioritised</a:t>
                      </a:r>
                      <a:r>
                        <a:rPr lang="en-US" dirty="0">
                          <a:solidFill>
                            <a:sysClr val="windowText" lastClr="000000"/>
                          </a:solidFill>
                          <a:latin typeface="Gill Sans MT" panose="020B0502020104020203" pitchFamily="34" charset="77"/>
                        </a:rPr>
                        <a:t> conflicts, potential impact and feasibility</a:t>
                      </a:r>
                    </a:p>
                  </a:txBody>
                  <a:tcPr>
                    <a:solidFill>
                      <a:schemeClr val="bg1"/>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127951826"/>
                  </a:ext>
                </a:extLst>
              </a:tr>
              <a:tr h="6994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olidFill>
                            <a:schemeClr val="bg1"/>
                          </a:solidFill>
                          <a:latin typeface="Gill Sans MT" panose="020B0502020104020203" pitchFamily="34" charset="77"/>
                        </a:rPr>
                        <a:t>Prioritised</a:t>
                      </a:r>
                      <a:r>
                        <a:rPr lang="en-US" dirty="0">
                          <a:solidFill>
                            <a:schemeClr val="bg1"/>
                          </a:solidFill>
                          <a:latin typeface="Gill Sans MT" panose="020B0502020104020203" pitchFamily="34" charset="77"/>
                        </a:rPr>
                        <a:t> conflict</a:t>
                      </a:r>
                    </a:p>
                    <a:p>
                      <a:endParaRPr lang="en-US" dirty="0">
                        <a:solidFill>
                          <a:schemeClr val="bg1"/>
                        </a:solidFill>
                        <a:latin typeface="Gill Sans MT" panose="020B0502020104020203" pitchFamily="34" charset="77"/>
                      </a:endParaRPr>
                    </a:p>
                  </a:txBody>
                  <a:tcPr>
                    <a:solidFill>
                      <a:schemeClr val="accent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latin typeface="Gill Sans MT" panose="020B0502020104020203" pitchFamily="34" charset="77"/>
                        </a:rPr>
                        <a:t>Impacts</a:t>
                      </a:r>
                    </a:p>
                    <a:p>
                      <a:endParaRPr lang="en-US" dirty="0">
                        <a:solidFill>
                          <a:schemeClr val="bg1"/>
                        </a:solidFill>
                        <a:latin typeface="Gill Sans MT" panose="020B0502020104020203" pitchFamily="34" charset="77"/>
                      </a:endParaRPr>
                    </a:p>
                  </a:txBody>
                  <a:tcPr>
                    <a:solidFill>
                      <a:schemeClr val="accent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latin typeface="Gill Sans MT" panose="020B0502020104020203" pitchFamily="34" charset="77"/>
                        </a:rPr>
                        <a:t>Feasibility</a:t>
                      </a:r>
                    </a:p>
                    <a:p>
                      <a:endParaRPr lang="en-US" dirty="0">
                        <a:solidFill>
                          <a:schemeClr val="bg1"/>
                        </a:solidFill>
                        <a:latin typeface="Gill Sans MT" panose="020B0502020104020203" pitchFamily="34" charset="77"/>
                      </a:endParaRPr>
                    </a:p>
                  </a:txBody>
                  <a:tcPr>
                    <a:solidFill>
                      <a:schemeClr val="accent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latin typeface="Gill Sans MT" panose="020B0502020104020203" pitchFamily="34" charset="77"/>
                        </a:rPr>
                        <a:t>Notes</a:t>
                      </a:r>
                    </a:p>
                    <a:p>
                      <a:endParaRPr lang="en-US" dirty="0">
                        <a:solidFill>
                          <a:schemeClr val="bg1"/>
                        </a:solidFill>
                        <a:latin typeface="Gill Sans MT" panose="020B0502020104020203" pitchFamily="34" charset="77"/>
                      </a:endParaRPr>
                    </a:p>
                  </a:txBody>
                  <a:tcPr>
                    <a:solidFill>
                      <a:schemeClr val="accent5"/>
                    </a:solidFill>
                  </a:tcPr>
                </a:tc>
                <a:extLst>
                  <a:ext uri="{0D108BD9-81ED-4DB2-BD59-A6C34878D82A}">
                    <a16:rowId xmlns:a16="http://schemas.microsoft.com/office/drawing/2014/main" val="3728155492"/>
                  </a:ext>
                </a:extLst>
              </a:tr>
              <a:tr h="1299038">
                <a:tc>
                  <a:txBody>
                    <a:bodyPr/>
                    <a:lstStyle/>
                    <a:p>
                      <a:r>
                        <a:rPr lang="en-US" dirty="0">
                          <a:latin typeface="Gill Sans MT" panose="020B0502020104020203" pitchFamily="34" charset="77"/>
                        </a:rPr>
                        <a:t>Encroachment into the park for agriculture</a:t>
                      </a:r>
                    </a:p>
                  </a:txBody>
                  <a:tcPr/>
                </a:tc>
                <a:tc>
                  <a:txBody>
                    <a:bodyPr/>
                    <a:lstStyle/>
                    <a:p>
                      <a:r>
                        <a:rPr lang="en-US" dirty="0">
                          <a:solidFill>
                            <a:schemeClr val="bg1"/>
                          </a:solidFill>
                          <a:latin typeface="Gill Sans MT" panose="020B0502020104020203" pitchFamily="34" charset="77"/>
                        </a:rPr>
                        <a:t>Medium</a:t>
                      </a:r>
                    </a:p>
                  </a:txBody>
                  <a:tcPr>
                    <a:solidFill>
                      <a:srgbClr val="FF9300"/>
                    </a:solidFill>
                  </a:tcPr>
                </a:tc>
                <a:tc>
                  <a:txBody>
                    <a:bodyPr/>
                    <a:lstStyle/>
                    <a:p>
                      <a:r>
                        <a:rPr lang="en-US" dirty="0">
                          <a:solidFill>
                            <a:schemeClr val="bg1"/>
                          </a:solidFill>
                          <a:latin typeface="Gill Sans MT" panose="020B0502020104020203" pitchFamily="34" charset="77"/>
                        </a:rPr>
                        <a:t>High</a:t>
                      </a:r>
                    </a:p>
                  </a:txBody>
                  <a:tcPr>
                    <a:solidFill>
                      <a:srgbClr val="FF7E79"/>
                    </a:solidFill>
                  </a:tcPr>
                </a:tc>
                <a:tc>
                  <a:txBody>
                    <a:bodyPr/>
                    <a:lstStyle/>
                    <a:p>
                      <a:r>
                        <a:rPr lang="en-US" dirty="0">
                          <a:latin typeface="Gill Sans MT" panose="020B0502020104020203" pitchFamily="34" charset="77"/>
                        </a:rPr>
                        <a:t>Low risk to staff, within mandate, building on existing partnerships</a:t>
                      </a:r>
                    </a:p>
                  </a:txBody>
                  <a:tcPr/>
                </a:tc>
                <a:extLst>
                  <a:ext uri="{0D108BD9-81ED-4DB2-BD59-A6C34878D82A}">
                    <a16:rowId xmlns:a16="http://schemas.microsoft.com/office/drawing/2014/main" val="2529614688"/>
                  </a:ext>
                </a:extLst>
              </a:tr>
              <a:tr h="1898594">
                <a:tc>
                  <a:txBody>
                    <a:bodyPr/>
                    <a:lstStyle/>
                    <a:p>
                      <a:r>
                        <a:rPr lang="en-US" dirty="0">
                          <a:latin typeface="Gill Sans MT" panose="020B0502020104020203" pitchFamily="34" charset="77"/>
                        </a:rPr>
                        <a:t>Illegal resource extraction by armed groups in the park</a:t>
                      </a:r>
                    </a:p>
                  </a:txBody>
                  <a:tcPr/>
                </a:tc>
                <a:tc>
                  <a:txBody>
                    <a:bodyPr/>
                    <a:lstStyle/>
                    <a:p>
                      <a:r>
                        <a:rPr lang="en-US" dirty="0">
                          <a:solidFill>
                            <a:schemeClr val="bg1"/>
                          </a:solidFill>
                          <a:latin typeface="Gill Sans MT" panose="020B0502020104020203" pitchFamily="34" charset="77"/>
                        </a:rPr>
                        <a:t>High</a:t>
                      </a:r>
                    </a:p>
                  </a:txBody>
                  <a:tcPr>
                    <a:solidFill>
                      <a:srgbClr val="FF7E79"/>
                    </a:solidFill>
                  </a:tcPr>
                </a:tc>
                <a:tc>
                  <a:txBody>
                    <a:bodyPr/>
                    <a:lstStyle/>
                    <a:p>
                      <a:r>
                        <a:rPr lang="en-US" dirty="0">
                          <a:solidFill>
                            <a:schemeClr val="bg1"/>
                          </a:solidFill>
                          <a:latin typeface="Gill Sans MT" panose="020B0502020104020203" pitchFamily="34" charset="77"/>
                        </a:rPr>
                        <a:t>Low</a:t>
                      </a:r>
                    </a:p>
                  </a:txBody>
                  <a:tcPr>
                    <a:solidFill>
                      <a:srgbClr val="FFD579"/>
                    </a:solidFill>
                  </a:tcPr>
                </a:tc>
                <a:tc>
                  <a:txBody>
                    <a:bodyPr/>
                    <a:lstStyle/>
                    <a:p>
                      <a:r>
                        <a:rPr lang="en-US" dirty="0">
                          <a:latin typeface="Gill Sans MT" panose="020B0502020104020203" pitchFamily="34" charset="77"/>
                        </a:rPr>
                        <a:t>High risk to staff, requires too many resources, need more strategic partnerships (e.g. military, police)</a:t>
                      </a:r>
                    </a:p>
                  </a:txBody>
                  <a:tcPr/>
                </a:tc>
                <a:extLst>
                  <a:ext uri="{0D108BD9-81ED-4DB2-BD59-A6C34878D82A}">
                    <a16:rowId xmlns:a16="http://schemas.microsoft.com/office/drawing/2014/main" val="1811030492"/>
                  </a:ext>
                </a:extLst>
              </a:tr>
            </a:tbl>
          </a:graphicData>
        </a:graphic>
      </p:graphicFrame>
      <p:sp>
        <p:nvSpPr>
          <p:cNvPr id="8" name="TextBox 7">
            <a:extLst>
              <a:ext uri="{FF2B5EF4-FFF2-40B4-BE49-F238E27FC236}">
                <a16:creationId xmlns:a16="http://schemas.microsoft.com/office/drawing/2014/main" id="{7343E4AC-50D8-A14D-9AFA-1FAC57E60FC6}"/>
              </a:ext>
            </a:extLst>
          </p:cNvPr>
          <p:cNvSpPr txBox="1"/>
          <p:nvPr/>
        </p:nvSpPr>
        <p:spPr>
          <a:xfrm>
            <a:off x="838201" y="2448559"/>
            <a:ext cx="2514600" cy="2677656"/>
          </a:xfrm>
          <a:prstGeom prst="rect">
            <a:avLst/>
          </a:prstGeom>
          <a:noFill/>
        </p:spPr>
        <p:txBody>
          <a:bodyPr wrap="square" rtlCol="0">
            <a:spAutoFit/>
          </a:bodyPr>
          <a:lstStyle/>
          <a:p>
            <a:pPr marR="0" lvl="0" defTabSz="914400" eaLnBrk="1" fontAlgn="auto" latinLnBrk="0" hangingPunct="1">
              <a:lnSpc>
                <a:spcPct val="100000"/>
              </a:lnSpc>
              <a:spcBef>
                <a:spcPts val="0"/>
              </a:spcBef>
              <a:spcAft>
                <a:spcPts val="0"/>
              </a:spcAft>
              <a:buClrTx/>
              <a:buSzTx/>
              <a:tabLst/>
              <a:defRPr/>
            </a:pPr>
            <a:r>
              <a:rPr lang="en-US" sz="2400" dirty="0">
                <a:latin typeface="Gill Sans MT" charset="0"/>
                <a:ea typeface="Gill Sans MT" charset="0"/>
                <a:cs typeface="Gill Sans MT" charset="0"/>
              </a:rPr>
              <a:t>Simple tool for working out and visualizing where the best opportunity for intervention lies – if any!</a:t>
            </a:r>
          </a:p>
        </p:txBody>
      </p:sp>
    </p:spTree>
    <p:extLst>
      <p:ext uri="{BB962C8B-B14F-4D97-AF65-F5344CB8AC3E}">
        <p14:creationId xmlns:p14="http://schemas.microsoft.com/office/powerpoint/2010/main" val="10898771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838200" y="573297"/>
            <a:ext cx="10515600" cy="654421"/>
          </a:xfrm>
        </p:spPr>
        <p:txBody>
          <a:bodyPr>
            <a:normAutofit/>
          </a:bodyPr>
          <a:lstStyle/>
          <a:p>
            <a:r>
              <a:rPr lang="en-US" altLang="en-US" sz="3600" b="1" dirty="0">
                <a:latin typeface="Gill Sans MT" panose="020B0502020104020203" pitchFamily="34" charset="0"/>
              </a:rPr>
              <a:t>How feasible is this: Feasibility Matrix</a:t>
            </a:r>
          </a:p>
        </p:txBody>
      </p:sp>
      <p:sp>
        <p:nvSpPr>
          <p:cNvPr id="5" name="TextBox 4"/>
          <p:cNvSpPr txBox="1"/>
          <p:nvPr/>
        </p:nvSpPr>
        <p:spPr>
          <a:xfrm>
            <a:off x="974865" y="1566147"/>
            <a:ext cx="10515600" cy="4985980"/>
          </a:xfrm>
          <a:prstGeom prst="rect">
            <a:avLst/>
          </a:prstGeom>
          <a:noFill/>
        </p:spPr>
        <p:txBody>
          <a:bodyPr wrap="square" rtlCol="0">
            <a:spAutoFit/>
          </a:bodyPr>
          <a:lstStyle/>
          <a:p>
            <a:r>
              <a:rPr lang="en-US" sz="2800" dirty="0">
                <a:latin typeface="Gill Sans MT" charset="0"/>
                <a:ea typeface="Gill Sans MT" charset="0"/>
                <a:cs typeface="Gill Sans MT" charset="0"/>
              </a:rPr>
              <a:t>These questions will help you think through whether it’s feasible for UWA to become involved in a conflict:</a:t>
            </a:r>
          </a:p>
          <a:p>
            <a:endParaRPr lang="en-US" sz="2800" dirty="0">
              <a:latin typeface="Gill Sans MT" charset="0"/>
              <a:ea typeface="Gill Sans MT" charset="0"/>
              <a:cs typeface="Gill Sans MT" charset="0"/>
            </a:endParaRPr>
          </a:p>
          <a:p>
            <a:pPr marL="285750" indent="-285750">
              <a:buFont typeface="Arial" charset="0"/>
              <a:buChar char="•"/>
            </a:pPr>
            <a:r>
              <a:rPr lang="en-US" sz="2600" dirty="0">
                <a:latin typeface="Gill Sans MT" charset="0"/>
                <a:ea typeface="Gill Sans MT" charset="0"/>
                <a:cs typeface="Gill Sans MT" charset="0"/>
              </a:rPr>
              <a:t>Does this conflict fall within UWA’s remit?</a:t>
            </a:r>
          </a:p>
          <a:p>
            <a:pPr marL="285750" indent="-285750">
              <a:buFont typeface="Arial" charset="0"/>
              <a:buChar char="•"/>
            </a:pPr>
            <a:r>
              <a:rPr lang="en-US" sz="2600" dirty="0">
                <a:latin typeface="Gill Sans MT" charset="0"/>
                <a:ea typeface="Gill Sans MT" charset="0"/>
                <a:cs typeface="Gill Sans MT" charset="0"/>
              </a:rPr>
              <a:t>Is there any personal risk to staff or beneficiaries from intervening?</a:t>
            </a:r>
          </a:p>
          <a:p>
            <a:pPr marL="285750" indent="-285750">
              <a:buFont typeface="Arial" charset="0"/>
              <a:buChar char="•"/>
            </a:pPr>
            <a:r>
              <a:rPr lang="en-US" sz="2600" dirty="0">
                <a:latin typeface="Gill Sans MT" charset="0"/>
                <a:ea typeface="Gill Sans MT" charset="0"/>
                <a:cs typeface="Gill Sans MT" charset="0"/>
              </a:rPr>
              <a:t>How will local support for UWA be impacted by UWA intervening, or not intervening?</a:t>
            </a:r>
          </a:p>
          <a:p>
            <a:pPr marL="285750" indent="-285750">
              <a:buFont typeface="Arial" charset="0"/>
              <a:buChar char="•"/>
            </a:pPr>
            <a:r>
              <a:rPr lang="en-US" sz="2600" dirty="0">
                <a:latin typeface="Gill Sans MT" charset="0"/>
                <a:ea typeface="Gill Sans MT" charset="0"/>
                <a:cs typeface="Gill Sans MT" charset="0"/>
              </a:rPr>
              <a:t>Can key stakeholders realistically participate?</a:t>
            </a:r>
          </a:p>
          <a:p>
            <a:pPr marL="285750" indent="-285750">
              <a:buFont typeface="Arial" charset="0"/>
              <a:buChar char="•"/>
            </a:pPr>
            <a:r>
              <a:rPr lang="en-US" sz="2600" dirty="0">
                <a:latin typeface="Gill Sans MT" charset="0"/>
                <a:ea typeface="Gill Sans MT" charset="0"/>
                <a:cs typeface="Gill Sans MT" charset="0"/>
              </a:rPr>
              <a:t>Do we have the resources (financial, technical, human) to address this conflict?</a:t>
            </a:r>
          </a:p>
          <a:p>
            <a:pPr marL="285750" indent="-285750">
              <a:buFont typeface="Arial" charset="0"/>
              <a:buChar char="•"/>
            </a:pPr>
            <a:r>
              <a:rPr lang="en-US" sz="2600" dirty="0">
                <a:latin typeface="Gill Sans MT" charset="0"/>
                <a:ea typeface="Gill Sans MT" charset="0"/>
                <a:cs typeface="Gill Sans MT" charset="0"/>
              </a:rPr>
              <a:t>Are there any partnerships we have, or we can form, to help us address this conflict?</a:t>
            </a:r>
          </a:p>
        </p:txBody>
      </p:sp>
      <p:sp>
        <p:nvSpPr>
          <p:cNvPr id="3" name="Slide Number Placeholder 2"/>
          <p:cNvSpPr>
            <a:spLocks noGrp="1"/>
          </p:cNvSpPr>
          <p:nvPr>
            <p:ph type="sldNum" sz="quarter" idx="12"/>
          </p:nvPr>
        </p:nvSpPr>
        <p:spPr/>
        <p:txBody>
          <a:bodyPr/>
          <a:lstStyle/>
          <a:p>
            <a:fld id="{D8AC6650-73DF-46B7-A688-A216FA2CA224}" type="slidenum">
              <a:rPr lang="en-GB" smtClean="0"/>
              <a:t>35</a:t>
            </a:fld>
            <a:endParaRPr lang="en-GB"/>
          </a:p>
        </p:txBody>
      </p:sp>
    </p:spTree>
    <p:extLst>
      <p:ext uri="{BB962C8B-B14F-4D97-AF65-F5344CB8AC3E}">
        <p14:creationId xmlns:p14="http://schemas.microsoft.com/office/powerpoint/2010/main" val="11948969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926690" y="452912"/>
            <a:ext cx="10563775" cy="628636"/>
          </a:xfrm>
        </p:spPr>
        <p:txBody>
          <a:bodyPr>
            <a:normAutofit/>
          </a:bodyPr>
          <a:lstStyle/>
          <a:p>
            <a:r>
              <a:rPr lang="en-US" altLang="en-US" sz="3600" b="1" dirty="0">
                <a:latin typeface="Gill Sans MT" panose="020B0502020104020203" pitchFamily="34" charset="0"/>
              </a:rPr>
              <a:t>Cause and effect: Conflict Tree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6901" y="1327332"/>
            <a:ext cx="5944331" cy="5048068"/>
          </a:xfrm>
          <a:prstGeom prst="rect">
            <a:avLst/>
          </a:prstGeom>
        </p:spPr>
      </p:pic>
      <p:sp>
        <p:nvSpPr>
          <p:cNvPr id="3" name="TextBox 2"/>
          <p:cNvSpPr txBox="1"/>
          <p:nvPr/>
        </p:nvSpPr>
        <p:spPr>
          <a:xfrm>
            <a:off x="838200" y="2081651"/>
            <a:ext cx="4832399" cy="3539430"/>
          </a:xfrm>
          <a:prstGeom prst="rect">
            <a:avLst/>
          </a:prstGeom>
          <a:noFill/>
        </p:spPr>
        <p:txBody>
          <a:bodyPr wrap="square" rtlCol="0">
            <a:spAutoFit/>
          </a:bodyPr>
          <a:lstStyle/>
          <a:p>
            <a:pPr marL="457200" indent="-457200">
              <a:buFont typeface="Arial" charset="0"/>
              <a:buChar char="•"/>
            </a:pPr>
            <a:r>
              <a:rPr lang="en-US" sz="2800" dirty="0">
                <a:latin typeface="Gill Sans MT" charset="0"/>
                <a:ea typeface="Gill Sans MT" charset="0"/>
                <a:cs typeface="Gill Sans MT" charset="0"/>
              </a:rPr>
              <a:t>Good tool for use in workshops, to get perspectives from all stakeholders</a:t>
            </a:r>
          </a:p>
          <a:p>
            <a:pPr marL="457200" indent="-457200">
              <a:buFont typeface="Arial" charset="0"/>
              <a:buChar char="•"/>
            </a:pPr>
            <a:r>
              <a:rPr lang="en-US" sz="2800" dirty="0">
                <a:latin typeface="Gill Sans MT" charset="0"/>
                <a:ea typeface="Gill Sans MT" charset="0"/>
                <a:cs typeface="Gill Sans MT" charset="0"/>
              </a:rPr>
              <a:t>Simple and effective way to separate out and </a:t>
            </a:r>
            <a:r>
              <a:rPr lang="en-US" sz="2800" dirty="0" err="1">
                <a:latin typeface="Gill Sans MT" charset="0"/>
                <a:ea typeface="Gill Sans MT" charset="0"/>
                <a:cs typeface="Gill Sans MT" charset="0"/>
              </a:rPr>
              <a:t>visualise</a:t>
            </a:r>
            <a:r>
              <a:rPr lang="en-US" sz="2800" dirty="0">
                <a:latin typeface="Gill Sans MT" charset="0"/>
                <a:ea typeface="Gill Sans MT" charset="0"/>
                <a:cs typeface="Gill Sans MT" charset="0"/>
              </a:rPr>
              <a:t> the causes and effects of the </a:t>
            </a:r>
            <a:r>
              <a:rPr lang="en-US" sz="2800" dirty="0" err="1">
                <a:latin typeface="Gill Sans MT" charset="0"/>
                <a:ea typeface="Gill Sans MT" charset="0"/>
                <a:cs typeface="Gill Sans MT" charset="0"/>
              </a:rPr>
              <a:t>prioritised</a:t>
            </a:r>
            <a:r>
              <a:rPr lang="en-US" sz="2800" dirty="0">
                <a:latin typeface="Gill Sans MT" charset="0"/>
                <a:ea typeface="Gill Sans MT" charset="0"/>
                <a:cs typeface="Gill Sans MT" charset="0"/>
              </a:rPr>
              <a:t> conflict</a:t>
            </a:r>
          </a:p>
        </p:txBody>
      </p:sp>
      <p:sp>
        <p:nvSpPr>
          <p:cNvPr id="6" name="TextBox 5"/>
          <p:cNvSpPr txBox="1"/>
          <p:nvPr/>
        </p:nvSpPr>
        <p:spPr>
          <a:xfrm>
            <a:off x="838200" y="6375400"/>
            <a:ext cx="11023600" cy="369332"/>
          </a:xfrm>
          <a:prstGeom prst="rect">
            <a:avLst/>
          </a:prstGeom>
          <a:noFill/>
        </p:spPr>
        <p:txBody>
          <a:bodyPr wrap="square" rtlCol="0">
            <a:spAutoFit/>
          </a:bodyPr>
          <a:lstStyle/>
          <a:p>
            <a:r>
              <a:rPr lang="en-US"/>
              <a:t>IISD 2009</a:t>
            </a:r>
            <a:endParaRPr lang="en-US" dirty="0"/>
          </a:p>
        </p:txBody>
      </p:sp>
      <p:sp>
        <p:nvSpPr>
          <p:cNvPr id="5" name="Slide Number Placeholder 4"/>
          <p:cNvSpPr>
            <a:spLocks noGrp="1"/>
          </p:cNvSpPr>
          <p:nvPr>
            <p:ph type="sldNum" sz="quarter" idx="12"/>
          </p:nvPr>
        </p:nvSpPr>
        <p:spPr/>
        <p:txBody>
          <a:bodyPr/>
          <a:lstStyle/>
          <a:p>
            <a:fld id="{D8AC6650-73DF-46B7-A688-A216FA2CA224}" type="slidenum">
              <a:rPr lang="en-GB" smtClean="0"/>
              <a:t>36</a:t>
            </a:fld>
            <a:endParaRPr lang="en-GB"/>
          </a:p>
        </p:txBody>
      </p:sp>
    </p:spTree>
    <p:extLst>
      <p:ext uri="{BB962C8B-B14F-4D97-AF65-F5344CB8AC3E}">
        <p14:creationId xmlns:p14="http://schemas.microsoft.com/office/powerpoint/2010/main" val="2259489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838200" y="386329"/>
            <a:ext cx="9435352" cy="823039"/>
          </a:xfrm>
        </p:spPr>
        <p:txBody>
          <a:bodyPr>
            <a:normAutofit/>
          </a:bodyPr>
          <a:lstStyle/>
          <a:p>
            <a:r>
              <a:rPr lang="en-US" altLang="en-US" b="1" dirty="0">
                <a:latin typeface="Gill Sans MT" panose="020B0502020104020203" pitchFamily="34" charset="0"/>
              </a:rPr>
              <a:t>Actor relations: Conflict map</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5560" y="1466141"/>
            <a:ext cx="6134113" cy="4080341"/>
          </a:xfrm>
          <a:prstGeom prst="rect">
            <a:avLst/>
          </a:prstGeom>
        </p:spPr>
      </p:pic>
      <p:sp>
        <p:nvSpPr>
          <p:cNvPr id="4" name="TextBox 3"/>
          <p:cNvSpPr txBox="1"/>
          <p:nvPr/>
        </p:nvSpPr>
        <p:spPr>
          <a:xfrm>
            <a:off x="838200" y="1911513"/>
            <a:ext cx="4777154" cy="3416320"/>
          </a:xfrm>
          <a:prstGeom prst="rect">
            <a:avLst/>
          </a:prstGeom>
          <a:noFill/>
        </p:spPr>
        <p:txBody>
          <a:bodyPr wrap="square" rtlCol="0">
            <a:spAutoFit/>
          </a:bodyPr>
          <a:lstStyle/>
          <a:p>
            <a:pPr marL="285750" indent="-285750">
              <a:buFont typeface="Arial" charset="0"/>
              <a:buChar char="•"/>
            </a:pPr>
            <a:r>
              <a:rPr lang="en-US" sz="2400" dirty="0">
                <a:latin typeface="Gill Sans MT" charset="0"/>
                <a:ea typeface="Gill Sans MT" charset="0"/>
                <a:cs typeface="Gill Sans MT" charset="0"/>
              </a:rPr>
              <a:t>Use a conflict map to </a:t>
            </a:r>
            <a:r>
              <a:rPr lang="en-US" sz="2400" dirty="0" err="1">
                <a:latin typeface="Gill Sans MT" charset="0"/>
                <a:ea typeface="Gill Sans MT" charset="0"/>
                <a:cs typeface="Gill Sans MT" charset="0"/>
              </a:rPr>
              <a:t>visualise</a:t>
            </a:r>
            <a:r>
              <a:rPr lang="en-US" sz="2400" dirty="0">
                <a:latin typeface="Gill Sans MT" charset="0"/>
                <a:ea typeface="Gill Sans MT" charset="0"/>
                <a:cs typeface="Gill Sans MT" charset="0"/>
              </a:rPr>
              <a:t> actor relations </a:t>
            </a:r>
            <a:r>
              <a:rPr lang="en-US" sz="2400" i="1" dirty="0">
                <a:latin typeface="Gill Sans MT" charset="0"/>
                <a:ea typeface="Gill Sans MT" charset="0"/>
                <a:cs typeface="Gill Sans MT" charset="0"/>
              </a:rPr>
              <a:t>after</a:t>
            </a:r>
            <a:r>
              <a:rPr lang="en-US" sz="2400" dirty="0">
                <a:latin typeface="Gill Sans MT" charset="0"/>
                <a:ea typeface="Gill Sans MT" charset="0"/>
                <a:cs typeface="Gill Sans MT" charset="0"/>
              </a:rPr>
              <a:t> you have identified your priority conflict and key stakeholders</a:t>
            </a:r>
          </a:p>
          <a:p>
            <a:pPr marL="285750" indent="-285750">
              <a:buFont typeface="Arial" charset="0"/>
              <a:buChar char="•"/>
            </a:pPr>
            <a:r>
              <a:rPr lang="en-US" sz="2400" dirty="0">
                <a:latin typeface="Gill Sans MT" charset="0"/>
                <a:ea typeface="Gill Sans MT" charset="0"/>
                <a:cs typeface="Gill Sans MT" charset="0"/>
              </a:rPr>
              <a:t>Include all key stakeholders as identified at the beginning </a:t>
            </a:r>
          </a:p>
          <a:p>
            <a:pPr marL="285750" indent="-285750">
              <a:buFont typeface="Arial" charset="0"/>
              <a:buChar char="•"/>
            </a:pPr>
            <a:r>
              <a:rPr lang="en-US" sz="2400" dirty="0">
                <a:latin typeface="Gill Sans MT" charset="0"/>
                <a:ea typeface="Gill Sans MT" charset="0"/>
                <a:cs typeface="Gill Sans MT" charset="0"/>
              </a:rPr>
              <a:t>Different lines show different kinds of relationships and directions of influence</a:t>
            </a:r>
          </a:p>
        </p:txBody>
      </p:sp>
      <p:sp>
        <p:nvSpPr>
          <p:cNvPr id="5" name="TextBox 4"/>
          <p:cNvSpPr txBox="1"/>
          <p:nvPr/>
        </p:nvSpPr>
        <p:spPr>
          <a:xfrm>
            <a:off x="838200" y="6375400"/>
            <a:ext cx="11023600" cy="369332"/>
          </a:xfrm>
          <a:prstGeom prst="rect">
            <a:avLst/>
          </a:prstGeom>
          <a:noFill/>
        </p:spPr>
        <p:txBody>
          <a:bodyPr wrap="square" rtlCol="0">
            <a:spAutoFit/>
          </a:bodyPr>
          <a:lstStyle/>
          <a:p>
            <a:r>
              <a:rPr lang="en-US"/>
              <a:t>IISD 2009</a:t>
            </a:r>
            <a:endParaRPr lang="en-US" dirty="0"/>
          </a:p>
        </p:txBody>
      </p:sp>
      <p:sp>
        <p:nvSpPr>
          <p:cNvPr id="6" name="Slide Number Placeholder 5"/>
          <p:cNvSpPr>
            <a:spLocks noGrp="1"/>
          </p:cNvSpPr>
          <p:nvPr>
            <p:ph type="sldNum" sz="quarter" idx="12"/>
          </p:nvPr>
        </p:nvSpPr>
        <p:spPr/>
        <p:txBody>
          <a:bodyPr/>
          <a:lstStyle/>
          <a:p>
            <a:fld id="{D8AC6650-73DF-46B7-A688-A216FA2CA224}" type="slidenum">
              <a:rPr lang="en-GB" smtClean="0"/>
              <a:t>37</a:t>
            </a:fld>
            <a:endParaRPr lang="en-GB"/>
          </a:p>
        </p:txBody>
      </p:sp>
    </p:spTree>
    <p:extLst>
      <p:ext uri="{BB962C8B-B14F-4D97-AF65-F5344CB8AC3E}">
        <p14:creationId xmlns:p14="http://schemas.microsoft.com/office/powerpoint/2010/main" val="13580905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31448" y="536133"/>
            <a:ext cx="10641120" cy="802037"/>
          </a:xfrm>
        </p:spPr>
        <p:txBody>
          <a:bodyPr>
            <a:normAutofit fontScale="90000"/>
          </a:bodyPr>
          <a:lstStyle/>
          <a:p>
            <a:r>
              <a:rPr lang="en-GB" sz="3600" b="1" dirty="0">
                <a:latin typeface="Gill Sans MT" panose="020B0502020104020203" pitchFamily="34" charset="0"/>
              </a:rPr>
              <a:t>Actor motivations: Positions, Interests, Needs (PINs)</a:t>
            </a:r>
            <a:endParaRPr lang="en-GB" sz="3600" dirty="0">
              <a:latin typeface="Gill Sans MT" panose="020B0502020104020203" pitchFamily="34" charset="0"/>
            </a:endParaRPr>
          </a:p>
        </p:txBody>
      </p:sp>
      <p:sp>
        <p:nvSpPr>
          <p:cNvPr id="6" name="Content Placeholder 5"/>
          <p:cNvSpPr>
            <a:spLocks noGrp="1"/>
          </p:cNvSpPr>
          <p:nvPr>
            <p:ph idx="1"/>
          </p:nvPr>
        </p:nvSpPr>
        <p:spPr>
          <a:xfrm>
            <a:off x="931448" y="1623306"/>
            <a:ext cx="10742392" cy="4345208"/>
          </a:xfrm>
        </p:spPr>
        <p:txBody>
          <a:bodyPr>
            <a:noAutofit/>
          </a:bodyPr>
          <a:lstStyle/>
          <a:p>
            <a:pPr marL="0" indent="0">
              <a:buNone/>
            </a:pPr>
            <a:r>
              <a:rPr lang="en-US" sz="2800" dirty="0">
                <a:latin typeface="Gill Sans MT" charset="0"/>
                <a:ea typeface="Gill Sans MT" charset="0"/>
                <a:cs typeface="Gill Sans MT" charset="0"/>
              </a:rPr>
              <a:t>Thinking in terms of Positions, Interests and Needs can help us to separate </a:t>
            </a:r>
            <a:r>
              <a:rPr lang="en-US" sz="2800" i="1" dirty="0">
                <a:latin typeface="Gill Sans MT" charset="0"/>
                <a:ea typeface="Gill Sans MT" charset="0"/>
                <a:cs typeface="Gill Sans MT" charset="0"/>
              </a:rPr>
              <a:t>what</a:t>
            </a:r>
            <a:r>
              <a:rPr lang="en-US" sz="2800" dirty="0">
                <a:latin typeface="Gill Sans MT" charset="0"/>
                <a:ea typeface="Gill Sans MT" charset="0"/>
                <a:cs typeface="Gill Sans MT" charset="0"/>
              </a:rPr>
              <a:t> people say about a conflict situation, and </a:t>
            </a:r>
            <a:r>
              <a:rPr lang="en-US" sz="2800" i="1" dirty="0">
                <a:latin typeface="Gill Sans MT" charset="0"/>
                <a:ea typeface="Gill Sans MT" charset="0"/>
                <a:cs typeface="Gill Sans MT" charset="0"/>
              </a:rPr>
              <a:t>why</a:t>
            </a:r>
            <a:r>
              <a:rPr lang="en-US" sz="2800" dirty="0">
                <a:latin typeface="Gill Sans MT" charset="0"/>
                <a:ea typeface="Gill Sans MT" charset="0"/>
                <a:cs typeface="Gill Sans MT" charset="0"/>
              </a:rPr>
              <a:t> they say it </a:t>
            </a:r>
          </a:p>
          <a:p>
            <a:pPr>
              <a:buFont typeface="Arial" charset="0"/>
              <a:buChar char="•"/>
            </a:pPr>
            <a:r>
              <a:rPr lang="en-GB" sz="2800" b="1" dirty="0">
                <a:latin typeface="Gill Sans MT" charset="0"/>
                <a:ea typeface="Gill Sans MT" charset="0"/>
                <a:cs typeface="Gill Sans MT" charset="0"/>
              </a:rPr>
              <a:t>Positions</a:t>
            </a:r>
            <a:r>
              <a:rPr lang="en-GB" sz="2800" dirty="0">
                <a:latin typeface="Gill Sans MT" charset="0"/>
                <a:ea typeface="Gill Sans MT" charset="0"/>
                <a:cs typeface="Gill Sans MT" charset="0"/>
              </a:rPr>
              <a:t> are the vocalisation of a desire – the thing(s) stakeholders say they want. Underlying the position is the interest</a:t>
            </a:r>
          </a:p>
          <a:p>
            <a:pPr>
              <a:buFont typeface="Arial" charset="0"/>
              <a:buChar char="•"/>
            </a:pPr>
            <a:r>
              <a:rPr lang="en-GB" sz="2800" b="1" dirty="0">
                <a:latin typeface="Gill Sans MT" charset="0"/>
                <a:ea typeface="Gill Sans MT" charset="0"/>
                <a:cs typeface="Gill Sans MT" charset="0"/>
              </a:rPr>
              <a:t>Interests</a:t>
            </a:r>
            <a:r>
              <a:rPr lang="en-GB" sz="2800" dirty="0">
                <a:latin typeface="Gill Sans MT" charset="0"/>
                <a:ea typeface="Gill Sans MT" charset="0"/>
                <a:cs typeface="Gill Sans MT" charset="0"/>
              </a:rPr>
              <a:t> are the underlying motivations that inform the position. Positions are vocalised, but interests might not be. So it is important to determine what someone’s interests are – you might find that they have some common ground with those that they are apparently in conflict with, and can then find flexibility in their position</a:t>
            </a:r>
          </a:p>
          <a:p>
            <a:pPr>
              <a:buFont typeface="Arial" charset="0"/>
              <a:buChar char="•"/>
            </a:pPr>
            <a:r>
              <a:rPr lang="en-GB" sz="2800" b="1" dirty="0">
                <a:latin typeface="Gill Sans MT" charset="0"/>
                <a:ea typeface="Gill Sans MT" charset="0"/>
                <a:cs typeface="Gill Sans MT" charset="0"/>
              </a:rPr>
              <a:t>Needs</a:t>
            </a:r>
            <a:r>
              <a:rPr lang="en-GB" sz="2800" dirty="0">
                <a:latin typeface="Gill Sans MT" charset="0"/>
                <a:ea typeface="Gill Sans MT" charset="0"/>
                <a:cs typeface="Gill Sans MT" charset="0"/>
              </a:rPr>
              <a:t> are the things that are essential for survival or satisfaction</a:t>
            </a:r>
            <a:endParaRPr lang="en-GB" sz="2400" dirty="0">
              <a:latin typeface="Gill Sans MT" charset="0"/>
              <a:ea typeface="Gill Sans MT" charset="0"/>
              <a:cs typeface="Gill Sans MT" charset="0"/>
            </a:endParaRPr>
          </a:p>
        </p:txBody>
      </p:sp>
      <p:sp>
        <p:nvSpPr>
          <p:cNvPr id="3" name="Slide Number Placeholder 2"/>
          <p:cNvSpPr>
            <a:spLocks noGrp="1"/>
          </p:cNvSpPr>
          <p:nvPr>
            <p:ph type="sldNum" sz="quarter" idx="12"/>
          </p:nvPr>
        </p:nvSpPr>
        <p:spPr/>
        <p:txBody>
          <a:bodyPr/>
          <a:lstStyle/>
          <a:p>
            <a:fld id="{D8AC6650-73DF-46B7-A688-A216FA2CA224}" type="slidenum">
              <a:rPr lang="en-GB" smtClean="0"/>
              <a:t>38</a:t>
            </a:fld>
            <a:endParaRPr lang="en-GB"/>
          </a:p>
        </p:txBody>
      </p:sp>
    </p:spTree>
    <p:extLst>
      <p:ext uri="{BB962C8B-B14F-4D97-AF65-F5344CB8AC3E}">
        <p14:creationId xmlns:p14="http://schemas.microsoft.com/office/powerpoint/2010/main" val="260909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AutoShape 22"/>
          <p:cNvSpPr>
            <a:spLocks noChangeAspect="1" noChangeArrowheads="1"/>
          </p:cNvSpPr>
          <p:nvPr/>
        </p:nvSpPr>
        <p:spPr bwMode="auto">
          <a:xfrm>
            <a:off x="4772739" y="1705102"/>
            <a:ext cx="6628980" cy="47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grpSp>
        <p:nvGrpSpPr>
          <p:cNvPr id="21" name="Group 20"/>
          <p:cNvGrpSpPr/>
          <p:nvPr/>
        </p:nvGrpSpPr>
        <p:grpSpPr>
          <a:xfrm>
            <a:off x="3829603" y="1789277"/>
            <a:ext cx="7331837" cy="4600360"/>
            <a:chOff x="3602285" y="1682860"/>
            <a:chExt cx="7331837" cy="4600360"/>
          </a:xfrm>
        </p:grpSpPr>
        <p:sp>
          <p:nvSpPr>
            <p:cNvPr id="13" name="Text Box 29"/>
            <p:cNvSpPr txBox="1">
              <a:spLocks noChangeArrowheads="1"/>
            </p:cNvSpPr>
            <p:nvPr/>
          </p:nvSpPr>
          <p:spPr bwMode="auto">
            <a:xfrm>
              <a:off x="8387192" y="3138730"/>
              <a:ext cx="2527617" cy="4578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GB" altLang="en-US" sz="2000" dirty="0"/>
                <a:t>What we state</a:t>
              </a:r>
            </a:p>
          </p:txBody>
        </p:sp>
        <p:sp>
          <p:nvSpPr>
            <p:cNvPr id="20" name="Text Box 28"/>
            <p:cNvSpPr txBox="1">
              <a:spLocks noChangeArrowheads="1"/>
            </p:cNvSpPr>
            <p:nvPr/>
          </p:nvSpPr>
          <p:spPr bwMode="auto">
            <a:xfrm>
              <a:off x="8387192" y="4495530"/>
              <a:ext cx="2546930" cy="4578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GB" altLang="en-US" sz="2000" dirty="0"/>
                <a:t>What we must have</a:t>
              </a:r>
            </a:p>
            <a:p>
              <a:pPr eaLnBrk="1" hangingPunct="1">
                <a:spcBef>
                  <a:spcPct val="0"/>
                </a:spcBef>
                <a:buFontTx/>
                <a:buNone/>
              </a:pPr>
              <a:endParaRPr lang="en-GB" altLang="en-US" sz="2000" dirty="0"/>
            </a:p>
          </p:txBody>
        </p:sp>
        <p:sp>
          <p:nvSpPr>
            <p:cNvPr id="12" name="Text Box 28"/>
            <p:cNvSpPr txBox="1">
              <a:spLocks noChangeArrowheads="1"/>
            </p:cNvSpPr>
            <p:nvPr/>
          </p:nvSpPr>
          <p:spPr bwMode="auto">
            <a:xfrm>
              <a:off x="8396848" y="3841557"/>
              <a:ext cx="2527618" cy="4578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GB" altLang="en-US" sz="2000" dirty="0"/>
                <a:t>What we want</a:t>
              </a:r>
            </a:p>
            <a:p>
              <a:pPr eaLnBrk="1" hangingPunct="1">
                <a:spcBef>
                  <a:spcPct val="0"/>
                </a:spcBef>
                <a:buFontTx/>
                <a:buNone/>
              </a:pPr>
              <a:endParaRPr lang="en-GB" altLang="en-US" sz="2000" dirty="0"/>
            </a:p>
          </p:txBody>
        </p:sp>
        <p:sp>
          <p:nvSpPr>
            <p:cNvPr id="7" name="AutoShape 23"/>
            <p:cNvSpPr>
              <a:spLocks noChangeArrowheads="1"/>
            </p:cNvSpPr>
            <p:nvPr/>
          </p:nvSpPr>
          <p:spPr bwMode="auto">
            <a:xfrm>
              <a:off x="3602285" y="2468121"/>
              <a:ext cx="2651592" cy="2441665"/>
            </a:xfrm>
            <a:prstGeom prst="triangle">
              <a:avLst>
                <a:gd name="adj" fmla="val 50000"/>
              </a:avLst>
            </a:prstGeom>
            <a:solidFill>
              <a:srgbClr val="FFFFFF"/>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8" name="AutoShape 24"/>
            <p:cNvSpPr>
              <a:spLocks noChangeArrowheads="1"/>
            </p:cNvSpPr>
            <p:nvPr/>
          </p:nvSpPr>
          <p:spPr bwMode="auto">
            <a:xfrm>
              <a:off x="5193240" y="2468121"/>
              <a:ext cx="2651592" cy="2441665"/>
            </a:xfrm>
            <a:prstGeom prst="triangle">
              <a:avLst>
                <a:gd name="adj" fmla="val 50000"/>
              </a:avLst>
            </a:prstGeom>
            <a:solidFill>
              <a:srgbClr val="FFFFFF"/>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11" name="Text Box 27"/>
            <p:cNvSpPr txBox="1">
              <a:spLocks noChangeArrowheads="1"/>
            </p:cNvSpPr>
            <p:nvPr/>
          </p:nvSpPr>
          <p:spPr bwMode="auto">
            <a:xfrm>
              <a:off x="4456674" y="5520201"/>
              <a:ext cx="2651575" cy="76301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GB" altLang="en-US" sz="2000" dirty="0"/>
                <a:t>Areas of mutual interests and needs</a:t>
              </a:r>
            </a:p>
          </p:txBody>
        </p:sp>
        <p:sp>
          <p:nvSpPr>
            <p:cNvPr id="14" name="Text Box 30"/>
            <p:cNvSpPr txBox="1">
              <a:spLocks noChangeArrowheads="1"/>
            </p:cNvSpPr>
            <p:nvPr/>
          </p:nvSpPr>
          <p:spPr bwMode="auto">
            <a:xfrm>
              <a:off x="5735600" y="1684500"/>
              <a:ext cx="1590955" cy="7852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GB" altLang="en-US" sz="2000" dirty="0"/>
                <a:t>Stakeholder </a:t>
              </a:r>
            </a:p>
            <a:p>
              <a:pPr algn="ctr" eaLnBrk="1" hangingPunct="1">
                <a:spcBef>
                  <a:spcPct val="0"/>
                </a:spcBef>
                <a:buFontTx/>
                <a:buNone/>
              </a:pPr>
              <a:r>
                <a:rPr lang="en-GB" altLang="en-US" sz="2000" dirty="0"/>
                <a:t>2</a:t>
              </a:r>
            </a:p>
          </p:txBody>
        </p:sp>
        <p:sp>
          <p:nvSpPr>
            <p:cNvPr id="15" name="Text Box 31"/>
            <p:cNvSpPr txBox="1">
              <a:spLocks noChangeArrowheads="1"/>
            </p:cNvSpPr>
            <p:nvPr/>
          </p:nvSpPr>
          <p:spPr bwMode="auto">
            <a:xfrm>
              <a:off x="4044217" y="1682860"/>
              <a:ext cx="1590955" cy="7852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GB" altLang="en-US" sz="2000" dirty="0"/>
                <a:t>Stakeholder 1</a:t>
              </a:r>
            </a:p>
          </p:txBody>
        </p:sp>
        <p:sp>
          <p:nvSpPr>
            <p:cNvPr id="18" name="AutoShape 34"/>
            <p:cNvSpPr>
              <a:spLocks noChangeArrowheads="1"/>
            </p:cNvSpPr>
            <p:nvPr/>
          </p:nvSpPr>
          <p:spPr bwMode="auto">
            <a:xfrm>
              <a:off x="5193240" y="3841557"/>
              <a:ext cx="1060637" cy="1068228"/>
            </a:xfrm>
            <a:prstGeom prst="triangle">
              <a:avLst>
                <a:gd name="adj" fmla="val 50000"/>
              </a:avLst>
            </a:prstGeom>
            <a:solidFill>
              <a:srgbClr val="969696"/>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10" name="Line 26"/>
            <p:cNvSpPr>
              <a:spLocks noChangeShapeType="1"/>
            </p:cNvSpPr>
            <p:nvPr/>
          </p:nvSpPr>
          <p:spPr bwMode="auto">
            <a:xfrm flipV="1">
              <a:off x="5735600" y="4702510"/>
              <a:ext cx="0" cy="771500"/>
            </a:xfrm>
            <a:prstGeom prst="line">
              <a:avLst/>
            </a:prstGeom>
            <a:noFill/>
            <a:ln w="50800">
              <a:solidFill>
                <a:srgbClr val="000000"/>
              </a:solidFill>
              <a:round/>
              <a:headEnd w="lg" len="med"/>
              <a:tailEnd type="triangle" w="lg" len="med"/>
            </a:ln>
            <a:extLst>
              <a:ext uri="{909E8E84-426E-40DD-AFC4-6F175D3DCCD1}">
                <a14:hiddenFill xmlns:a14="http://schemas.microsoft.com/office/drawing/2010/main">
                  <a:noFill/>
                </a14:hiddenFill>
              </a:ext>
            </a:extLst>
          </p:spPr>
          <p:txBody>
            <a:bodyPr/>
            <a:lstStyle/>
            <a:p>
              <a:endParaRPr lang="en-GB"/>
            </a:p>
          </p:txBody>
        </p:sp>
      </p:grpSp>
      <p:sp>
        <p:nvSpPr>
          <p:cNvPr id="19" name="Line 25"/>
          <p:cNvSpPr>
            <a:spLocks noChangeShapeType="1"/>
          </p:cNvSpPr>
          <p:nvPr/>
        </p:nvSpPr>
        <p:spPr bwMode="auto">
          <a:xfrm flipV="1">
            <a:off x="3480624" y="4556746"/>
            <a:ext cx="5045140" cy="163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 name="Line 25"/>
          <p:cNvSpPr>
            <a:spLocks noChangeShapeType="1"/>
          </p:cNvSpPr>
          <p:nvPr/>
        </p:nvSpPr>
        <p:spPr bwMode="auto">
          <a:xfrm>
            <a:off x="3480623" y="3946333"/>
            <a:ext cx="5045141" cy="105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2" name="Title 3"/>
          <p:cNvSpPr txBox="1">
            <a:spLocks/>
          </p:cNvSpPr>
          <p:nvPr/>
        </p:nvSpPr>
        <p:spPr>
          <a:xfrm>
            <a:off x="787570" y="538139"/>
            <a:ext cx="10149840" cy="802037"/>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GB" sz="3200" b="1" dirty="0">
                <a:solidFill>
                  <a:srgbClr val="000099"/>
                </a:solidFill>
                <a:latin typeface="Gill Sans MT" panose="020B0502020104020203" pitchFamily="34" charset="0"/>
              </a:rPr>
              <a:t>Actor motivations: Positions, Interests, Needs (PINs)</a:t>
            </a:r>
            <a:endParaRPr lang="en-GB" sz="3200" dirty="0">
              <a:solidFill>
                <a:srgbClr val="000099"/>
              </a:solidFill>
              <a:latin typeface="Gill Sans MT" panose="020B0502020104020203" pitchFamily="34" charset="0"/>
            </a:endParaRPr>
          </a:p>
        </p:txBody>
      </p:sp>
      <p:sp>
        <p:nvSpPr>
          <p:cNvPr id="5" name="Slide Number Placeholder 4"/>
          <p:cNvSpPr>
            <a:spLocks noGrp="1"/>
          </p:cNvSpPr>
          <p:nvPr>
            <p:ph type="sldNum" sz="quarter" idx="12"/>
          </p:nvPr>
        </p:nvSpPr>
        <p:spPr/>
        <p:txBody>
          <a:bodyPr/>
          <a:lstStyle/>
          <a:p>
            <a:fld id="{D8AC6650-73DF-46B7-A688-A216FA2CA224}" type="slidenum">
              <a:rPr lang="en-GB" smtClean="0"/>
              <a:t>39</a:t>
            </a:fld>
            <a:endParaRPr lang="en-GB"/>
          </a:p>
        </p:txBody>
      </p:sp>
      <p:sp>
        <p:nvSpPr>
          <p:cNvPr id="23" name="Text Box 29">
            <a:extLst>
              <a:ext uri="{FF2B5EF4-FFF2-40B4-BE49-F238E27FC236}">
                <a16:creationId xmlns:a16="http://schemas.microsoft.com/office/drawing/2014/main" id="{4BEB3957-7615-5546-8943-01C6BE840D20}"/>
              </a:ext>
            </a:extLst>
          </p:cNvPr>
          <p:cNvSpPr txBox="1">
            <a:spLocks noChangeArrowheads="1"/>
          </p:cNvSpPr>
          <p:nvPr/>
        </p:nvSpPr>
        <p:spPr bwMode="auto">
          <a:xfrm>
            <a:off x="1762179" y="3289723"/>
            <a:ext cx="1521880" cy="4578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GB" altLang="en-US" sz="2000" dirty="0"/>
              <a:t>Positions</a:t>
            </a:r>
          </a:p>
        </p:txBody>
      </p:sp>
      <p:sp>
        <p:nvSpPr>
          <p:cNvPr id="25" name="Text Box 28">
            <a:extLst>
              <a:ext uri="{FF2B5EF4-FFF2-40B4-BE49-F238E27FC236}">
                <a16:creationId xmlns:a16="http://schemas.microsoft.com/office/drawing/2014/main" id="{3A41F855-81A7-DF4B-BEEB-F4A8CBF59249}"/>
              </a:ext>
            </a:extLst>
          </p:cNvPr>
          <p:cNvSpPr txBox="1">
            <a:spLocks noChangeArrowheads="1"/>
          </p:cNvSpPr>
          <p:nvPr/>
        </p:nvSpPr>
        <p:spPr bwMode="auto">
          <a:xfrm>
            <a:off x="1762178" y="4597246"/>
            <a:ext cx="1521881" cy="4578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GB" altLang="en-US" sz="2000" dirty="0"/>
              <a:t>Needs</a:t>
            </a:r>
          </a:p>
          <a:p>
            <a:pPr eaLnBrk="1" hangingPunct="1">
              <a:spcBef>
                <a:spcPct val="0"/>
              </a:spcBef>
              <a:buFontTx/>
              <a:buNone/>
            </a:pPr>
            <a:endParaRPr lang="en-GB" altLang="en-US" sz="2000" dirty="0"/>
          </a:p>
        </p:txBody>
      </p:sp>
      <p:sp>
        <p:nvSpPr>
          <p:cNvPr id="26" name="Text Box 28">
            <a:extLst>
              <a:ext uri="{FF2B5EF4-FFF2-40B4-BE49-F238E27FC236}">
                <a16:creationId xmlns:a16="http://schemas.microsoft.com/office/drawing/2014/main" id="{C985FC4B-DB55-3246-BDCC-C4DE9C261480}"/>
              </a:ext>
            </a:extLst>
          </p:cNvPr>
          <p:cNvSpPr txBox="1">
            <a:spLocks noChangeArrowheads="1"/>
          </p:cNvSpPr>
          <p:nvPr/>
        </p:nvSpPr>
        <p:spPr bwMode="auto">
          <a:xfrm>
            <a:off x="1771833" y="3941279"/>
            <a:ext cx="1502569" cy="4578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GB" altLang="en-US" sz="2000" dirty="0"/>
              <a:t>Interests</a:t>
            </a:r>
          </a:p>
          <a:p>
            <a:pPr eaLnBrk="1" hangingPunct="1">
              <a:spcBef>
                <a:spcPct val="0"/>
              </a:spcBef>
              <a:buFontTx/>
              <a:buNone/>
            </a:pPr>
            <a:endParaRPr lang="en-GB" altLang="en-US" sz="2000" dirty="0"/>
          </a:p>
        </p:txBody>
      </p:sp>
      <p:sp>
        <p:nvSpPr>
          <p:cNvPr id="2" name="TextBox 1">
            <a:extLst>
              <a:ext uri="{FF2B5EF4-FFF2-40B4-BE49-F238E27FC236}">
                <a16:creationId xmlns:a16="http://schemas.microsoft.com/office/drawing/2014/main" id="{970E7962-5B92-2F49-BE52-44CA5E234677}"/>
              </a:ext>
            </a:extLst>
          </p:cNvPr>
          <p:cNvSpPr txBox="1"/>
          <p:nvPr/>
        </p:nvSpPr>
        <p:spPr>
          <a:xfrm>
            <a:off x="787570" y="6455656"/>
            <a:ext cx="2875874" cy="369332"/>
          </a:xfrm>
          <a:prstGeom prst="rect">
            <a:avLst/>
          </a:prstGeom>
          <a:noFill/>
        </p:spPr>
        <p:txBody>
          <a:bodyPr wrap="square" rtlCol="0">
            <a:spAutoFit/>
          </a:bodyPr>
          <a:lstStyle/>
          <a:p>
            <a:r>
              <a:rPr lang="en-US" dirty="0">
                <a:latin typeface="Gill Sans MT" panose="020B0502020104020203" pitchFamily="34" charset="77"/>
              </a:rPr>
              <a:t>Adapted from WHO (n.d.)</a:t>
            </a:r>
          </a:p>
        </p:txBody>
      </p:sp>
    </p:spTree>
    <p:extLst>
      <p:ext uri="{BB962C8B-B14F-4D97-AF65-F5344CB8AC3E}">
        <p14:creationId xmlns:p14="http://schemas.microsoft.com/office/powerpoint/2010/main" val="3848644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0" y="365125"/>
            <a:ext cx="8747125" cy="1325563"/>
          </a:xfrm>
        </p:spPr>
        <p:txBody>
          <a:bodyPr>
            <a:normAutofit/>
          </a:bodyPr>
          <a:lstStyle/>
          <a:p>
            <a:r>
              <a:rPr lang="en-GB" sz="3600" b="1" dirty="0">
                <a:solidFill>
                  <a:srgbClr val="000099"/>
                </a:solidFill>
                <a:latin typeface="Gill Sans" charset="0"/>
                <a:ea typeface="Gill Sans" charset="0"/>
                <a:cs typeface="Gill Sans" charset="0"/>
              </a:rPr>
              <a:t>What is Conflict?</a:t>
            </a:r>
          </a:p>
        </p:txBody>
      </p:sp>
      <p:sp>
        <p:nvSpPr>
          <p:cNvPr id="3" name="Content Placeholder 2"/>
          <p:cNvSpPr>
            <a:spLocks noGrp="1"/>
          </p:cNvSpPr>
          <p:nvPr>
            <p:ph idx="1"/>
          </p:nvPr>
        </p:nvSpPr>
        <p:spPr>
          <a:xfrm>
            <a:off x="878305" y="1280160"/>
            <a:ext cx="5286522" cy="4966094"/>
          </a:xfrm>
        </p:spPr>
        <p:txBody>
          <a:bodyPr>
            <a:normAutofit/>
          </a:bodyPr>
          <a:lstStyle/>
          <a:p>
            <a:pPr marL="0" indent="0" algn="ctr">
              <a:buNone/>
            </a:pPr>
            <a:r>
              <a:rPr lang="en-GB" sz="3500" i="1" dirty="0">
                <a:latin typeface="Gill Sans" charset="0"/>
                <a:ea typeface="Gill Sans" charset="0"/>
                <a:cs typeface="Gill Sans" charset="0"/>
              </a:rPr>
              <a:t>“</a:t>
            </a:r>
            <a:r>
              <a:rPr lang="en-GB" sz="3500" dirty="0">
                <a:latin typeface="Gill Sans" charset="0"/>
                <a:ea typeface="Gill Sans" charset="0"/>
                <a:cs typeface="Gill Sans" charset="0"/>
              </a:rPr>
              <a:t>Conflict is a relationship between two or more parties (individuals or groups) who have, or think they have, incompatible goals and who act on the basis of those perceived incompatibilities”, Schneider et al, 2016</a:t>
            </a:r>
          </a:p>
          <a:p>
            <a:pPr marL="0" indent="0" algn="just">
              <a:buNone/>
            </a:pPr>
            <a:endParaRPr lang="en-GB" dirty="0">
              <a:latin typeface="Gill Sans" charset="0"/>
              <a:ea typeface="Gill Sans" charset="0"/>
              <a:cs typeface="Gill Sans" charset="0"/>
            </a:endParaRPr>
          </a:p>
          <a:p>
            <a:pPr marL="0" indent="0" algn="just">
              <a:buNone/>
            </a:pPr>
            <a:endParaRPr lang="en-GB" dirty="0">
              <a:latin typeface="Gill Sans" charset="0"/>
              <a:ea typeface="Gill Sans" charset="0"/>
              <a:cs typeface="Gill Sans" charset="0"/>
            </a:endParaRPr>
          </a:p>
        </p:txBody>
      </p:sp>
      <p:sp>
        <p:nvSpPr>
          <p:cNvPr id="5" name="Content Placeholder 2"/>
          <p:cNvSpPr txBox="1">
            <a:spLocks/>
          </p:cNvSpPr>
          <p:nvPr/>
        </p:nvSpPr>
        <p:spPr>
          <a:xfrm>
            <a:off x="878303" y="5597433"/>
            <a:ext cx="10460255" cy="898543"/>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 typeface="Wingdings" panose="05000000000000000000" pitchFamily="2" charset="2"/>
              <a:buChar char="q"/>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Wingdings" panose="05000000000000000000" pitchFamily="2" charset="2"/>
              <a:buNone/>
            </a:pPr>
            <a:endParaRPr lang="en-GB" dirty="0">
              <a:latin typeface="Gill Sans" charset="0"/>
              <a:ea typeface="Gill Sans" charset="0"/>
              <a:cs typeface="Gill Sans" charset="0"/>
            </a:endParaRPr>
          </a:p>
        </p:txBody>
      </p:sp>
      <p:sp>
        <p:nvSpPr>
          <p:cNvPr id="6" name="Rectangle 5"/>
          <p:cNvSpPr/>
          <p:nvPr/>
        </p:nvSpPr>
        <p:spPr>
          <a:xfrm>
            <a:off x="695426" y="6495976"/>
            <a:ext cx="2805420" cy="369332"/>
          </a:xfrm>
          <a:prstGeom prst="rect">
            <a:avLst/>
          </a:prstGeom>
        </p:spPr>
        <p:txBody>
          <a:bodyPr wrap="square">
            <a:spAutoFit/>
          </a:bodyPr>
          <a:lstStyle/>
          <a:p>
            <a:r>
              <a:rPr lang="en-US" dirty="0">
                <a:latin typeface="Gill Sans MT" charset="0"/>
                <a:ea typeface="Gill Sans MT" charset="0"/>
                <a:cs typeface="Gill Sans MT" charset="0"/>
              </a:rPr>
              <a:t>Schneider et al 2016, p144</a:t>
            </a:r>
            <a:endParaRPr lang="en-US" dirty="0"/>
          </a:p>
        </p:txBody>
      </p:sp>
      <p:sp>
        <p:nvSpPr>
          <p:cNvPr id="8" name="Slide Number Placeholder 7"/>
          <p:cNvSpPr>
            <a:spLocks noGrp="1"/>
          </p:cNvSpPr>
          <p:nvPr>
            <p:ph type="sldNum" sz="quarter" idx="12"/>
          </p:nvPr>
        </p:nvSpPr>
        <p:spPr/>
        <p:txBody>
          <a:bodyPr/>
          <a:lstStyle/>
          <a:p>
            <a:fld id="{D8AC6650-73DF-46B7-A688-A216FA2CA224}" type="slidenum">
              <a:rPr lang="en-GB" smtClean="0"/>
              <a:t>4</a:t>
            </a:fld>
            <a:endParaRPr lang="en-GB"/>
          </a:p>
        </p:txBody>
      </p:sp>
      <p:pic>
        <p:nvPicPr>
          <p:cNvPr id="9" name="Content Placeholder 3">
            <a:extLst>
              <a:ext uri="{FF2B5EF4-FFF2-40B4-BE49-F238E27FC236}">
                <a16:creationId xmlns:a16="http://schemas.microsoft.com/office/drawing/2014/main" id="{9C429560-729D-D545-BEBB-E067AB0DCFB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6530737" y="1027906"/>
            <a:ext cx="5409260" cy="5227032"/>
          </a:xfrm>
          <a:prstGeom prst="rect">
            <a:avLst/>
          </a:prstGeom>
        </p:spPr>
      </p:pic>
    </p:spTree>
    <p:extLst>
      <p:ext uri="{BB962C8B-B14F-4D97-AF65-F5344CB8AC3E}">
        <p14:creationId xmlns:p14="http://schemas.microsoft.com/office/powerpoint/2010/main" val="991799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535706"/>
            <a:ext cx="10515600" cy="670189"/>
          </a:xfrm>
        </p:spPr>
        <p:txBody>
          <a:bodyPr>
            <a:normAutofit/>
          </a:bodyPr>
          <a:lstStyle/>
          <a:p>
            <a:r>
              <a:rPr lang="en-GB" sz="3200" b="1" dirty="0">
                <a:latin typeface="Gill Sans MT" panose="020B0502020104020203" pitchFamily="34" charset="0"/>
              </a:rPr>
              <a:t>Actor motivations: Positions, Interests, Needs (PINs)</a:t>
            </a:r>
            <a:endParaRPr lang="en-GB" sz="3200" dirty="0">
              <a:latin typeface="Gill Sans MT" panose="020B0502020104020203" pitchFamily="34" charset="0"/>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4138748986"/>
              </p:ext>
            </p:extLst>
          </p:nvPr>
        </p:nvGraphicFramePr>
        <p:xfrm>
          <a:off x="889000" y="1858339"/>
          <a:ext cx="10515600" cy="3711358"/>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tblGrid>
              <a:tr h="399310">
                <a:tc>
                  <a:txBody>
                    <a:bodyPr/>
                    <a:lstStyle/>
                    <a:p>
                      <a:r>
                        <a:rPr lang="en-US" sz="1900" dirty="0">
                          <a:latin typeface="Gill Sans MT" panose="020B0502020104020203" pitchFamily="34" charset="77"/>
                        </a:rPr>
                        <a:t>Uganda Wildlife Authority</a:t>
                      </a:r>
                    </a:p>
                  </a:txBody>
                  <a:tcPr/>
                </a:tc>
                <a:tc>
                  <a:txBody>
                    <a:bodyPr/>
                    <a:lstStyle/>
                    <a:p>
                      <a:r>
                        <a:rPr lang="en-US" sz="1900" err="1">
                          <a:latin typeface="Gill Sans MT" panose="020B0502020104020203" pitchFamily="34" charset="77"/>
                        </a:rPr>
                        <a:t>Basongora</a:t>
                      </a:r>
                      <a:r>
                        <a:rPr lang="en-US" sz="1900">
                          <a:latin typeface="Gill Sans MT" panose="020B0502020104020203" pitchFamily="34" charset="77"/>
                        </a:rPr>
                        <a:t> pastoralist lobby group</a:t>
                      </a:r>
                    </a:p>
                  </a:txBody>
                  <a:tcPr/>
                </a:tc>
                <a:extLst>
                  <a:ext uri="{0D108BD9-81ED-4DB2-BD59-A6C34878D82A}">
                    <a16:rowId xmlns:a16="http://schemas.microsoft.com/office/drawing/2014/main" val="10000"/>
                  </a:ext>
                </a:extLst>
              </a:tr>
              <a:tr h="1340589">
                <a:tc>
                  <a:txBody>
                    <a:bodyPr/>
                    <a:lstStyle/>
                    <a:p>
                      <a:r>
                        <a:rPr lang="en-US" sz="1900" b="1">
                          <a:latin typeface="Gill Sans MT" panose="020B0502020104020203" pitchFamily="34" charset="77"/>
                        </a:rPr>
                        <a:t>Positions</a:t>
                      </a:r>
                    </a:p>
                  </a:txBody>
                  <a:tcPr/>
                </a:tc>
                <a:tc>
                  <a:txBody>
                    <a:bodyPr/>
                    <a:lstStyle/>
                    <a:p>
                      <a:r>
                        <a:rPr lang="en-US" sz="1900" b="1">
                          <a:latin typeface="Gill Sans MT" panose="020B0502020104020203" pitchFamily="34" charset="77"/>
                        </a:rPr>
                        <a:t>Positions</a:t>
                      </a:r>
                    </a:p>
                  </a:txBody>
                  <a:tcPr/>
                </a:tc>
                <a:extLst>
                  <a:ext uri="{0D108BD9-81ED-4DB2-BD59-A6C34878D82A}">
                    <a16:rowId xmlns:a16="http://schemas.microsoft.com/office/drawing/2014/main" val="10001"/>
                  </a:ext>
                </a:extLst>
              </a:tr>
              <a:tr h="965200">
                <a:tc>
                  <a:txBody>
                    <a:bodyPr/>
                    <a:lstStyle/>
                    <a:p>
                      <a:r>
                        <a:rPr lang="en-US" sz="1900" b="1" dirty="0">
                          <a:latin typeface="Gill Sans MT" panose="020B0502020104020203" pitchFamily="34" charset="77"/>
                        </a:rPr>
                        <a:t>Interests</a:t>
                      </a:r>
                    </a:p>
                  </a:txBody>
                  <a:tcPr/>
                </a:tc>
                <a:tc>
                  <a:txBody>
                    <a:bodyPr/>
                    <a:lstStyle/>
                    <a:p>
                      <a:r>
                        <a:rPr lang="en-US" sz="1900" b="1">
                          <a:latin typeface="Gill Sans MT" panose="020B0502020104020203" pitchFamily="34" charset="77"/>
                        </a:rPr>
                        <a:t>Interests</a:t>
                      </a:r>
                    </a:p>
                  </a:txBody>
                  <a:tcPr/>
                </a:tc>
                <a:extLst>
                  <a:ext uri="{0D108BD9-81ED-4DB2-BD59-A6C34878D82A}">
                    <a16:rowId xmlns:a16="http://schemas.microsoft.com/office/drawing/2014/main" val="10002"/>
                  </a:ext>
                </a:extLst>
              </a:tr>
              <a:tr h="1006259">
                <a:tc>
                  <a:txBody>
                    <a:bodyPr/>
                    <a:lstStyle/>
                    <a:p>
                      <a:r>
                        <a:rPr lang="en-US" sz="1900" b="1" dirty="0">
                          <a:latin typeface="Gill Sans MT" panose="020B0502020104020203" pitchFamily="34" charset="77"/>
                        </a:rPr>
                        <a:t>Needs</a:t>
                      </a:r>
                    </a:p>
                  </a:txBody>
                  <a:tcPr/>
                </a:tc>
                <a:tc>
                  <a:txBody>
                    <a:bodyPr/>
                    <a:lstStyle/>
                    <a:p>
                      <a:r>
                        <a:rPr lang="en-US" sz="1900" b="1" dirty="0">
                          <a:latin typeface="Gill Sans MT" panose="020B0502020104020203" pitchFamily="34" charset="77"/>
                        </a:rPr>
                        <a:t>Needs</a:t>
                      </a:r>
                    </a:p>
                  </a:txBody>
                  <a:tcPr/>
                </a:tc>
                <a:extLst>
                  <a:ext uri="{0D108BD9-81ED-4DB2-BD59-A6C34878D82A}">
                    <a16:rowId xmlns:a16="http://schemas.microsoft.com/office/drawing/2014/main" val="10003"/>
                  </a:ext>
                </a:extLst>
              </a:tr>
            </a:tbl>
          </a:graphicData>
        </a:graphic>
      </p:graphicFrame>
      <p:sp>
        <p:nvSpPr>
          <p:cNvPr id="5" name="TextBox 4"/>
          <p:cNvSpPr txBox="1"/>
          <p:nvPr/>
        </p:nvSpPr>
        <p:spPr>
          <a:xfrm>
            <a:off x="838200" y="6375400"/>
            <a:ext cx="10617200" cy="369332"/>
          </a:xfrm>
          <a:prstGeom prst="rect">
            <a:avLst/>
          </a:prstGeom>
          <a:noFill/>
        </p:spPr>
        <p:txBody>
          <a:bodyPr wrap="square" rtlCol="0">
            <a:spAutoFit/>
          </a:bodyPr>
          <a:lstStyle/>
          <a:p>
            <a:r>
              <a:rPr lang="en-US" dirty="0">
                <a:latin typeface="Gill Sans MT" panose="020B0502020104020203" pitchFamily="34" charset="77"/>
              </a:rPr>
              <a:t>Simplified from IISD 2009, p47</a:t>
            </a:r>
          </a:p>
        </p:txBody>
      </p:sp>
      <p:sp>
        <p:nvSpPr>
          <p:cNvPr id="6" name="Slide Number Placeholder 5"/>
          <p:cNvSpPr>
            <a:spLocks noGrp="1"/>
          </p:cNvSpPr>
          <p:nvPr>
            <p:ph type="sldNum" sz="quarter" idx="12"/>
          </p:nvPr>
        </p:nvSpPr>
        <p:spPr/>
        <p:txBody>
          <a:bodyPr/>
          <a:lstStyle/>
          <a:p>
            <a:fld id="{D8AC6650-73DF-46B7-A688-A216FA2CA224}" type="slidenum">
              <a:rPr lang="en-GB" smtClean="0"/>
              <a:t>40</a:t>
            </a:fld>
            <a:endParaRPr lang="en-GB"/>
          </a:p>
        </p:txBody>
      </p:sp>
      <p:sp>
        <p:nvSpPr>
          <p:cNvPr id="3" name="TextBox 2">
            <a:extLst>
              <a:ext uri="{FF2B5EF4-FFF2-40B4-BE49-F238E27FC236}">
                <a16:creationId xmlns:a16="http://schemas.microsoft.com/office/drawing/2014/main" id="{F20F8508-600A-994F-A372-C33728B2CDF3}"/>
              </a:ext>
            </a:extLst>
          </p:cNvPr>
          <p:cNvSpPr txBox="1"/>
          <p:nvPr/>
        </p:nvSpPr>
        <p:spPr>
          <a:xfrm>
            <a:off x="838200" y="1123759"/>
            <a:ext cx="10281139" cy="369332"/>
          </a:xfrm>
          <a:prstGeom prst="rect">
            <a:avLst/>
          </a:prstGeom>
          <a:noFill/>
        </p:spPr>
        <p:txBody>
          <a:bodyPr wrap="square" rtlCol="0">
            <a:spAutoFit/>
          </a:bodyPr>
          <a:lstStyle/>
          <a:p>
            <a:r>
              <a:rPr lang="en-US" dirty="0">
                <a:latin typeface="Gill Sans MT" panose="020B0502020104020203" pitchFamily="34" charset="77"/>
              </a:rPr>
              <a:t>How can you complete this table to identify the PINs of these two different stakeholder groups?</a:t>
            </a:r>
          </a:p>
        </p:txBody>
      </p:sp>
    </p:spTree>
    <p:extLst>
      <p:ext uri="{BB962C8B-B14F-4D97-AF65-F5344CB8AC3E}">
        <p14:creationId xmlns:p14="http://schemas.microsoft.com/office/powerpoint/2010/main" val="15965118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561258"/>
            <a:ext cx="10515600" cy="752475"/>
          </a:xfrm>
        </p:spPr>
        <p:txBody>
          <a:bodyPr>
            <a:normAutofit/>
          </a:bodyPr>
          <a:lstStyle/>
          <a:p>
            <a:r>
              <a:rPr lang="en-GB" sz="3200" b="1" dirty="0">
                <a:latin typeface="Gill Sans MT" panose="020B0502020104020203" pitchFamily="34" charset="0"/>
              </a:rPr>
              <a:t>Actor motivations: Positions, Interests, Needs (PINs)</a:t>
            </a:r>
            <a:endParaRPr lang="en-GB" sz="3200" dirty="0">
              <a:latin typeface="Gill Sans MT" panose="020B0502020104020203" pitchFamily="34" charset="0"/>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784359998"/>
              </p:ext>
            </p:extLst>
          </p:nvPr>
        </p:nvGraphicFramePr>
        <p:xfrm>
          <a:off x="838200" y="1573321"/>
          <a:ext cx="10515600" cy="3711358"/>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tblGrid>
              <a:tr h="399310">
                <a:tc>
                  <a:txBody>
                    <a:bodyPr/>
                    <a:lstStyle/>
                    <a:p>
                      <a:r>
                        <a:rPr lang="en-US" sz="1900" dirty="0">
                          <a:latin typeface="Gill Sans MT" panose="020B0502020104020203" pitchFamily="34" charset="77"/>
                        </a:rPr>
                        <a:t>Uganda Wildlife Authority</a:t>
                      </a:r>
                    </a:p>
                  </a:txBody>
                  <a:tcPr/>
                </a:tc>
                <a:tc>
                  <a:txBody>
                    <a:bodyPr/>
                    <a:lstStyle/>
                    <a:p>
                      <a:r>
                        <a:rPr lang="en-US" sz="1900" err="1">
                          <a:latin typeface="Gill Sans MT" panose="020B0502020104020203" pitchFamily="34" charset="77"/>
                        </a:rPr>
                        <a:t>Basongora</a:t>
                      </a:r>
                      <a:r>
                        <a:rPr lang="en-US" sz="1900">
                          <a:latin typeface="Gill Sans MT" panose="020B0502020104020203" pitchFamily="34" charset="77"/>
                        </a:rPr>
                        <a:t> pastoralist lobby group</a:t>
                      </a:r>
                    </a:p>
                  </a:txBody>
                  <a:tcPr/>
                </a:tc>
                <a:extLst>
                  <a:ext uri="{0D108BD9-81ED-4DB2-BD59-A6C34878D82A}">
                    <a16:rowId xmlns:a16="http://schemas.microsoft.com/office/drawing/2014/main" val="10000"/>
                  </a:ext>
                </a:extLst>
              </a:tr>
              <a:tr h="1340589">
                <a:tc>
                  <a:txBody>
                    <a:bodyPr/>
                    <a:lstStyle/>
                    <a:p>
                      <a:r>
                        <a:rPr lang="en-US" sz="1900" b="1" dirty="0">
                          <a:latin typeface="Gill Sans MT" panose="020B0502020104020203" pitchFamily="34" charset="77"/>
                        </a:rPr>
                        <a:t>Positions</a:t>
                      </a:r>
                    </a:p>
                    <a:p>
                      <a:pPr marL="285750" indent="-285750">
                        <a:buFont typeface="Arial" charset="0"/>
                        <a:buChar char="•"/>
                      </a:pPr>
                      <a:r>
                        <a:rPr lang="en-US" sz="1900" dirty="0">
                          <a:latin typeface="Gill Sans MT" panose="020B0502020104020203" pitchFamily="34" charset="77"/>
                        </a:rPr>
                        <a:t>PA boundaries must be</a:t>
                      </a:r>
                      <a:r>
                        <a:rPr lang="en-US" sz="1900" baseline="0" dirty="0">
                          <a:latin typeface="Gill Sans MT" panose="020B0502020104020203" pitchFamily="34" charset="77"/>
                        </a:rPr>
                        <a:t> respected</a:t>
                      </a:r>
                    </a:p>
                    <a:p>
                      <a:pPr marL="285750" indent="-285750">
                        <a:buFont typeface="Arial" charset="0"/>
                        <a:buChar char="•"/>
                      </a:pPr>
                      <a:r>
                        <a:rPr lang="en-US" sz="1900" baseline="0" dirty="0">
                          <a:latin typeface="Gill Sans MT" panose="020B0502020104020203" pitchFamily="34" charset="77"/>
                        </a:rPr>
                        <a:t>No settlement or encroachment should be permitted within the PA</a:t>
                      </a:r>
                      <a:endParaRPr lang="en-US" sz="1900" dirty="0">
                        <a:latin typeface="Gill Sans MT" panose="020B0502020104020203" pitchFamily="34" charset="77"/>
                      </a:endParaRPr>
                    </a:p>
                  </a:txBody>
                  <a:tcPr/>
                </a:tc>
                <a:tc>
                  <a:txBody>
                    <a:bodyPr/>
                    <a:lstStyle/>
                    <a:p>
                      <a:r>
                        <a:rPr lang="en-US" sz="1900" b="1">
                          <a:latin typeface="Gill Sans MT" panose="020B0502020104020203" pitchFamily="34" charset="77"/>
                        </a:rPr>
                        <a:t>Positions</a:t>
                      </a:r>
                    </a:p>
                    <a:p>
                      <a:pPr marL="285750" indent="-285750">
                        <a:buFont typeface="Arial" charset="0"/>
                        <a:buChar char="•"/>
                      </a:pPr>
                      <a:r>
                        <a:rPr lang="en-US" sz="1900" baseline="0" err="1">
                          <a:latin typeface="Gill Sans MT" panose="020B0502020104020203" pitchFamily="34" charset="77"/>
                        </a:rPr>
                        <a:t>Basongora</a:t>
                      </a:r>
                      <a:r>
                        <a:rPr lang="en-US" sz="1900" baseline="0">
                          <a:latin typeface="Gill Sans MT" panose="020B0502020104020203" pitchFamily="34" charset="77"/>
                        </a:rPr>
                        <a:t> are a </a:t>
                      </a:r>
                      <a:r>
                        <a:rPr lang="en-US" sz="1900" baseline="0" err="1">
                          <a:latin typeface="Gill Sans MT" panose="020B0502020104020203" pitchFamily="34" charset="77"/>
                        </a:rPr>
                        <a:t>marginalised</a:t>
                      </a:r>
                      <a:r>
                        <a:rPr lang="en-US" sz="1900" baseline="0">
                          <a:latin typeface="Gill Sans MT" panose="020B0502020104020203" pitchFamily="34" charset="77"/>
                        </a:rPr>
                        <a:t> group</a:t>
                      </a:r>
                    </a:p>
                    <a:p>
                      <a:pPr marL="285750" indent="-285750">
                        <a:buFont typeface="Arial" charset="0"/>
                        <a:buChar char="•"/>
                      </a:pPr>
                      <a:r>
                        <a:rPr lang="en-US" sz="1900" baseline="0">
                          <a:latin typeface="Gill Sans MT" panose="020B0502020104020203" pitchFamily="34" charset="77"/>
                        </a:rPr>
                        <a:t>PA is on ancestral land and should be returned to </a:t>
                      </a:r>
                      <a:r>
                        <a:rPr lang="en-US" sz="1900" baseline="0" err="1">
                          <a:latin typeface="Gill Sans MT" panose="020B0502020104020203" pitchFamily="34" charset="77"/>
                        </a:rPr>
                        <a:t>Basongora</a:t>
                      </a:r>
                      <a:endParaRPr lang="en-US" sz="1900" baseline="0">
                        <a:latin typeface="Gill Sans MT" panose="020B0502020104020203" pitchFamily="34" charset="77"/>
                      </a:endParaRPr>
                    </a:p>
                  </a:txBody>
                  <a:tcPr/>
                </a:tc>
                <a:extLst>
                  <a:ext uri="{0D108BD9-81ED-4DB2-BD59-A6C34878D82A}">
                    <a16:rowId xmlns:a16="http://schemas.microsoft.com/office/drawing/2014/main" val="10001"/>
                  </a:ext>
                </a:extLst>
              </a:tr>
              <a:tr h="965200">
                <a:tc>
                  <a:txBody>
                    <a:bodyPr/>
                    <a:lstStyle/>
                    <a:p>
                      <a:r>
                        <a:rPr lang="en-US" sz="1900" b="1">
                          <a:latin typeface="Gill Sans MT" panose="020B0502020104020203" pitchFamily="34" charset="77"/>
                        </a:rPr>
                        <a:t>Interests</a:t>
                      </a:r>
                    </a:p>
                  </a:txBody>
                  <a:tcPr/>
                </a:tc>
                <a:tc>
                  <a:txBody>
                    <a:bodyPr/>
                    <a:lstStyle/>
                    <a:p>
                      <a:r>
                        <a:rPr lang="en-US" sz="1900" b="1">
                          <a:latin typeface="Gill Sans MT" panose="020B0502020104020203" pitchFamily="34" charset="77"/>
                        </a:rPr>
                        <a:t>Interests</a:t>
                      </a:r>
                    </a:p>
                  </a:txBody>
                  <a:tcPr/>
                </a:tc>
                <a:extLst>
                  <a:ext uri="{0D108BD9-81ED-4DB2-BD59-A6C34878D82A}">
                    <a16:rowId xmlns:a16="http://schemas.microsoft.com/office/drawing/2014/main" val="10002"/>
                  </a:ext>
                </a:extLst>
              </a:tr>
              <a:tr h="1006259">
                <a:tc>
                  <a:txBody>
                    <a:bodyPr/>
                    <a:lstStyle/>
                    <a:p>
                      <a:r>
                        <a:rPr lang="en-US" sz="1900" b="1">
                          <a:latin typeface="Gill Sans MT" panose="020B0502020104020203" pitchFamily="34" charset="77"/>
                        </a:rPr>
                        <a:t>Needs</a:t>
                      </a:r>
                    </a:p>
                  </a:txBody>
                  <a:tcPr/>
                </a:tc>
                <a:tc>
                  <a:txBody>
                    <a:bodyPr/>
                    <a:lstStyle/>
                    <a:p>
                      <a:r>
                        <a:rPr lang="en-US" sz="1900" b="1" dirty="0">
                          <a:latin typeface="Gill Sans MT" panose="020B0502020104020203" pitchFamily="34" charset="77"/>
                        </a:rPr>
                        <a:t>Needs</a:t>
                      </a:r>
                    </a:p>
                  </a:txBody>
                  <a:tcPr/>
                </a:tc>
                <a:extLst>
                  <a:ext uri="{0D108BD9-81ED-4DB2-BD59-A6C34878D82A}">
                    <a16:rowId xmlns:a16="http://schemas.microsoft.com/office/drawing/2014/main" val="10003"/>
                  </a:ext>
                </a:extLst>
              </a:tr>
            </a:tbl>
          </a:graphicData>
        </a:graphic>
      </p:graphicFrame>
      <p:sp>
        <p:nvSpPr>
          <p:cNvPr id="5" name="TextBox 4"/>
          <p:cNvSpPr txBox="1"/>
          <p:nvPr/>
        </p:nvSpPr>
        <p:spPr>
          <a:xfrm>
            <a:off x="838200" y="6375400"/>
            <a:ext cx="10617200" cy="369332"/>
          </a:xfrm>
          <a:prstGeom prst="rect">
            <a:avLst/>
          </a:prstGeom>
          <a:noFill/>
        </p:spPr>
        <p:txBody>
          <a:bodyPr wrap="square" rtlCol="0">
            <a:spAutoFit/>
          </a:bodyPr>
          <a:lstStyle/>
          <a:p>
            <a:r>
              <a:rPr lang="en-US" dirty="0">
                <a:latin typeface="Gill Sans MT" panose="020B0502020104020203" pitchFamily="34" charset="77"/>
              </a:rPr>
              <a:t>Simplified from IISD 2009, p47</a:t>
            </a:r>
          </a:p>
        </p:txBody>
      </p:sp>
      <p:sp>
        <p:nvSpPr>
          <p:cNvPr id="6" name="Slide Number Placeholder 5"/>
          <p:cNvSpPr>
            <a:spLocks noGrp="1"/>
          </p:cNvSpPr>
          <p:nvPr>
            <p:ph type="sldNum" sz="quarter" idx="12"/>
          </p:nvPr>
        </p:nvSpPr>
        <p:spPr/>
        <p:txBody>
          <a:bodyPr/>
          <a:lstStyle/>
          <a:p>
            <a:fld id="{D8AC6650-73DF-46B7-A688-A216FA2CA224}" type="slidenum">
              <a:rPr lang="en-GB" smtClean="0"/>
              <a:t>41</a:t>
            </a:fld>
            <a:endParaRPr lang="en-GB"/>
          </a:p>
        </p:txBody>
      </p:sp>
    </p:spTree>
    <p:extLst>
      <p:ext uri="{BB962C8B-B14F-4D97-AF65-F5344CB8AC3E}">
        <p14:creationId xmlns:p14="http://schemas.microsoft.com/office/powerpoint/2010/main" val="19985279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591565"/>
            <a:ext cx="10515600" cy="752475"/>
          </a:xfrm>
        </p:spPr>
        <p:txBody>
          <a:bodyPr>
            <a:normAutofit/>
          </a:bodyPr>
          <a:lstStyle/>
          <a:p>
            <a:r>
              <a:rPr lang="en-GB" sz="3200" b="1" dirty="0">
                <a:latin typeface="Gill Sans MT" panose="020B0502020104020203" pitchFamily="34" charset="0"/>
              </a:rPr>
              <a:t>Actor motivations: Positions, Interests, Needs (PINs)</a:t>
            </a:r>
            <a:endParaRPr lang="en-GB" sz="3200" dirty="0">
              <a:latin typeface="Gill Sans MT" panose="020B0502020104020203" pitchFamily="34" charset="0"/>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174969833"/>
              </p:ext>
            </p:extLst>
          </p:nvPr>
        </p:nvGraphicFramePr>
        <p:xfrm>
          <a:off x="838200" y="1573321"/>
          <a:ext cx="10515600" cy="3711358"/>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tblGrid>
              <a:tr h="399310">
                <a:tc>
                  <a:txBody>
                    <a:bodyPr/>
                    <a:lstStyle/>
                    <a:p>
                      <a:r>
                        <a:rPr lang="en-US" sz="1900">
                          <a:latin typeface="Gill Sans MT" panose="020B0502020104020203" pitchFamily="34" charset="77"/>
                        </a:rPr>
                        <a:t>Uganda Wildlife Authority</a:t>
                      </a:r>
                    </a:p>
                  </a:txBody>
                  <a:tcPr/>
                </a:tc>
                <a:tc>
                  <a:txBody>
                    <a:bodyPr/>
                    <a:lstStyle/>
                    <a:p>
                      <a:r>
                        <a:rPr lang="en-US" sz="1900" dirty="0" err="1">
                          <a:latin typeface="Gill Sans MT" panose="020B0502020104020203" pitchFamily="34" charset="77"/>
                        </a:rPr>
                        <a:t>Basongora</a:t>
                      </a:r>
                      <a:r>
                        <a:rPr lang="en-US" sz="1900" dirty="0">
                          <a:latin typeface="Gill Sans MT" panose="020B0502020104020203" pitchFamily="34" charset="77"/>
                        </a:rPr>
                        <a:t> pastoralist lobby group</a:t>
                      </a:r>
                    </a:p>
                  </a:txBody>
                  <a:tcPr/>
                </a:tc>
                <a:extLst>
                  <a:ext uri="{0D108BD9-81ED-4DB2-BD59-A6C34878D82A}">
                    <a16:rowId xmlns:a16="http://schemas.microsoft.com/office/drawing/2014/main" val="10000"/>
                  </a:ext>
                </a:extLst>
              </a:tr>
              <a:tr h="1340589">
                <a:tc>
                  <a:txBody>
                    <a:bodyPr/>
                    <a:lstStyle/>
                    <a:p>
                      <a:r>
                        <a:rPr lang="en-US" sz="1900" b="1">
                          <a:latin typeface="Gill Sans MT" panose="020B0502020104020203" pitchFamily="34" charset="77"/>
                        </a:rPr>
                        <a:t>Positions</a:t>
                      </a:r>
                    </a:p>
                    <a:p>
                      <a:pPr marL="285750" indent="-285750">
                        <a:buFont typeface="Arial" charset="0"/>
                        <a:buChar char="•"/>
                      </a:pPr>
                      <a:r>
                        <a:rPr lang="en-US" sz="1900">
                          <a:latin typeface="Gill Sans MT" panose="020B0502020104020203" pitchFamily="34" charset="77"/>
                        </a:rPr>
                        <a:t>PA boundaries must be</a:t>
                      </a:r>
                      <a:r>
                        <a:rPr lang="en-US" sz="1900" baseline="0">
                          <a:latin typeface="Gill Sans MT" panose="020B0502020104020203" pitchFamily="34" charset="77"/>
                        </a:rPr>
                        <a:t> respected</a:t>
                      </a:r>
                    </a:p>
                    <a:p>
                      <a:pPr marL="285750" indent="-285750">
                        <a:buFont typeface="Arial" charset="0"/>
                        <a:buChar char="•"/>
                      </a:pPr>
                      <a:r>
                        <a:rPr lang="en-US" sz="1900" baseline="0">
                          <a:latin typeface="Gill Sans MT" panose="020B0502020104020203" pitchFamily="34" charset="77"/>
                        </a:rPr>
                        <a:t>No settlement or encroachment should be permitted within the PA</a:t>
                      </a:r>
                      <a:endParaRPr lang="en-US" sz="1900">
                        <a:latin typeface="Gill Sans MT" panose="020B0502020104020203" pitchFamily="34" charset="77"/>
                      </a:endParaRPr>
                    </a:p>
                  </a:txBody>
                  <a:tcPr/>
                </a:tc>
                <a:tc>
                  <a:txBody>
                    <a:bodyPr/>
                    <a:lstStyle/>
                    <a:p>
                      <a:r>
                        <a:rPr lang="en-US" sz="1900" b="1">
                          <a:latin typeface="Gill Sans MT" panose="020B0502020104020203" pitchFamily="34" charset="77"/>
                        </a:rPr>
                        <a:t>Positions</a:t>
                      </a:r>
                    </a:p>
                    <a:p>
                      <a:pPr marL="285750" indent="-285750">
                        <a:buFont typeface="Arial" charset="0"/>
                        <a:buChar char="•"/>
                      </a:pPr>
                      <a:r>
                        <a:rPr lang="en-US" sz="1900" baseline="0" err="1">
                          <a:latin typeface="Gill Sans MT" panose="020B0502020104020203" pitchFamily="34" charset="77"/>
                        </a:rPr>
                        <a:t>Basongora</a:t>
                      </a:r>
                      <a:r>
                        <a:rPr lang="en-US" sz="1900" baseline="0">
                          <a:latin typeface="Gill Sans MT" panose="020B0502020104020203" pitchFamily="34" charset="77"/>
                        </a:rPr>
                        <a:t> are a </a:t>
                      </a:r>
                      <a:r>
                        <a:rPr lang="en-US" sz="1900" baseline="0" err="1">
                          <a:latin typeface="Gill Sans MT" panose="020B0502020104020203" pitchFamily="34" charset="77"/>
                        </a:rPr>
                        <a:t>marginalised</a:t>
                      </a:r>
                      <a:r>
                        <a:rPr lang="en-US" sz="1900" baseline="0">
                          <a:latin typeface="Gill Sans MT" panose="020B0502020104020203" pitchFamily="34" charset="77"/>
                        </a:rPr>
                        <a:t> group</a:t>
                      </a:r>
                    </a:p>
                    <a:p>
                      <a:pPr marL="285750" indent="-285750">
                        <a:buFont typeface="Arial" charset="0"/>
                        <a:buChar char="•"/>
                      </a:pPr>
                      <a:r>
                        <a:rPr lang="en-US" sz="1900" baseline="0">
                          <a:latin typeface="Gill Sans MT" panose="020B0502020104020203" pitchFamily="34" charset="77"/>
                        </a:rPr>
                        <a:t>PA is on ancestral land and should be returned to </a:t>
                      </a:r>
                      <a:r>
                        <a:rPr lang="en-US" sz="1900" baseline="0" err="1">
                          <a:latin typeface="Gill Sans MT" panose="020B0502020104020203" pitchFamily="34" charset="77"/>
                        </a:rPr>
                        <a:t>Basongora</a:t>
                      </a:r>
                      <a:endParaRPr lang="en-US" sz="1900" baseline="0">
                        <a:latin typeface="Gill Sans MT" panose="020B0502020104020203" pitchFamily="34" charset="77"/>
                      </a:endParaRPr>
                    </a:p>
                  </a:txBody>
                  <a:tcPr/>
                </a:tc>
                <a:extLst>
                  <a:ext uri="{0D108BD9-81ED-4DB2-BD59-A6C34878D82A}">
                    <a16:rowId xmlns:a16="http://schemas.microsoft.com/office/drawing/2014/main" val="10001"/>
                  </a:ext>
                </a:extLst>
              </a:tr>
              <a:tr h="965200">
                <a:tc>
                  <a:txBody>
                    <a:bodyPr/>
                    <a:lstStyle/>
                    <a:p>
                      <a:r>
                        <a:rPr lang="en-US" sz="1900" b="1">
                          <a:latin typeface="Gill Sans MT" panose="020B0502020104020203" pitchFamily="34" charset="77"/>
                        </a:rPr>
                        <a:t>Interests</a:t>
                      </a:r>
                    </a:p>
                    <a:p>
                      <a:pPr marL="285750" indent="-285750">
                        <a:buFont typeface="Arial" charset="0"/>
                        <a:buChar char="•"/>
                      </a:pPr>
                      <a:r>
                        <a:rPr lang="en-US" sz="1900">
                          <a:latin typeface="Gill Sans MT" panose="020B0502020104020203" pitchFamily="34" charset="77"/>
                        </a:rPr>
                        <a:t>Protection</a:t>
                      </a:r>
                      <a:r>
                        <a:rPr lang="en-US" sz="1900" baseline="0">
                          <a:latin typeface="Gill Sans MT" panose="020B0502020104020203" pitchFamily="34" charset="77"/>
                        </a:rPr>
                        <a:t> of biodiversity</a:t>
                      </a:r>
                    </a:p>
                  </a:txBody>
                  <a:tcPr/>
                </a:tc>
                <a:tc>
                  <a:txBody>
                    <a:bodyPr/>
                    <a:lstStyle/>
                    <a:p>
                      <a:r>
                        <a:rPr lang="en-US" sz="1900" b="1" dirty="0">
                          <a:latin typeface="Gill Sans MT" panose="020B0502020104020203" pitchFamily="34" charset="77"/>
                        </a:rPr>
                        <a:t>Interests</a:t>
                      </a:r>
                    </a:p>
                    <a:p>
                      <a:pPr marL="285750" indent="-285750">
                        <a:buFont typeface="Arial" charset="0"/>
                        <a:buChar char="•"/>
                      </a:pPr>
                      <a:r>
                        <a:rPr lang="en-US" sz="1900" dirty="0">
                          <a:latin typeface="Gill Sans MT" panose="020B0502020104020203" pitchFamily="34" charset="77"/>
                        </a:rPr>
                        <a:t>Political representation</a:t>
                      </a:r>
                    </a:p>
                    <a:p>
                      <a:pPr marL="285750" indent="-285750">
                        <a:buFont typeface="Arial" charset="0"/>
                        <a:buChar char="•"/>
                      </a:pPr>
                      <a:r>
                        <a:rPr lang="en-US" sz="1900" dirty="0">
                          <a:latin typeface="Gill Sans MT" panose="020B0502020104020203" pitchFamily="34" charset="77"/>
                        </a:rPr>
                        <a:t>Sustainable</a:t>
                      </a:r>
                      <a:r>
                        <a:rPr lang="en-US" sz="1900" baseline="0" dirty="0">
                          <a:latin typeface="Gill Sans MT" panose="020B0502020104020203" pitchFamily="34" charset="77"/>
                        </a:rPr>
                        <a:t> livelihoods</a:t>
                      </a:r>
                    </a:p>
                  </a:txBody>
                  <a:tcPr/>
                </a:tc>
                <a:extLst>
                  <a:ext uri="{0D108BD9-81ED-4DB2-BD59-A6C34878D82A}">
                    <a16:rowId xmlns:a16="http://schemas.microsoft.com/office/drawing/2014/main" val="10002"/>
                  </a:ext>
                </a:extLst>
              </a:tr>
              <a:tr h="1006259">
                <a:tc>
                  <a:txBody>
                    <a:bodyPr/>
                    <a:lstStyle/>
                    <a:p>
                      <a:r>
                        <a:rPr lang="en-US" sz="1900" b="1">
                          <a:latin typeface="Gill Sans MT" panose="020B0502020104020203" pitchFamily="34" charset="77"/>
                        </a:rPr>
                        <a:t>Needs</a:t>
                      </a:r>
                    </a:p>
                  </a:txBody>
                  <a:tcPr/>
                </a:tc>
                <a:tc>
                  <a:txBody>
                    <a:bodyPr/>
                    <a:lstStyle/>
                    <a:p>
                      <a:r>
                        <a:rPr lang="en-US" sz="1900" b="1" dirty="0">
                          <a:latin typeface="Gill Sans MT" panose="020B0502020104020203" pitchFamily="34" charset="77"/>
                        </a:rPr>
                        <a:t>Needs</a:t>
                      </a:r>
                    </a:p>
                  </a:txBody>
                  <a:tcPr/>
                </a:tc>
                <a:extLst>
                  <a:ext uri="{0D108BD9-81ED-4DB2-BD59-A6C34878D82A}">
                    <a16:rowId xmlns:a16="http://schemas.microsoft.com/office/drawing/2014/main" val="10003"/>
                  </a:ext>
                </a:extLst>
              </a:tr>
            </a:tbl>
          </a:graphicData>
        </a:graphic>
      </p:graphicFrame>
      <p:sp>
        <p:nvSpPr>
          <p:cNvPr id="5" name="TextBox 4"/>
          <p:cNvSpPr txBox="1"/>
          <p:nvPr/>
        </p:nvSpPr>
        <p:spPr>
          <a:xfrm>
            <a:off x="838200" y="6375400"/>
            <a:ext cx="10617200" cy="369332"/>
          </a:xfrm>
          <a:prstGeom prst="rect">
            <a:avLst/>
          </a:prstGeom>
          <a:noFill/>
        </p:spPr>
        <p:txBody>
          <a:bodyPr wrap="square" rtlCol="0">
            <a:spAutoFit/>
          </a:bodyPr>
          <a:lstStyle/>
          <a:p>
            <a:r>
              <a:rPr lang="en-US" dirty="0">
                <a:latin typeface="Gill Sans MT" panose="020B0502020104020203" pitchFamily="34" charset="77"/>
              </a:rPr>
              <a:t>Simplified from IISD 2009, p47</a:t>
            </a:r>
          </a:p>
        </p:txBody>
      </p:sp>
      <p:sp>
        <p:nvSpPr>
          <p:cNvPr id="6" name="Slide Number Placeholder 5"/>
          <p:cNvSpPr>
            <a:spLocks noGrp="1"/>
          </p:cNvSpPr>
          <p:nvPr>
            <p:ph type="sldNum" sz="quarter" idx="12"/>
          </p:nvPr>
        </p:nvSpPr>
        <p:spPr/>
        <p:txBody>
          <a:bodyPr/>
          <a:lstStyle/>
          <a:p>
            <a:fld id="{D8AC6650-73DF-46B7-A688-A216FA2CA224}" type="slidenum">
              <a:rPr lang="en-GB" smtClean="0"/>
              <a:t>42</a:t>
            </a:fld>
            <a:endParaRPr lang="en-GB"/>
          </a:p>
        </p:txBody>
      </p:sp>
    </p:spTree>
    <p:extLst>
      <p:ext uri="{BB962C8B-B14F-4D97-AF65-F5344CB8AC3E}">
        <p14:creationId xmlns:p14="http://schemas.microsoft.com/office/powerpoint/2010/main" val="18420259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581405"/>
            <a:ext cx="10515600" cy="752475"/>
          </a:xfrm>
        </p:spPr>
        <p:txBody>
          <a:bodyPr>
            <a:normAutofit/>
          </a:bodyPr>
          <a:lstStyle/>
          <a:p>
            <a:r>
              <a:rPr lang="en-GB" sz="3200" b="1" dirty="0">
                <a:latin typeface="Gill Sans MT" panose="020B0502020104020203" pitchFamily="34" charset="0"/>
              </a:rPr>
              <a:t>Actor motivations: Positions, Interests, Needs (PINs)</a:t>
            </a:r>
            <a:endParaRPr lang="en-GB" sz="3200" dirty="0">
              <a:latin typeface="Gill Sans MT" panose="020B0502020104020203" pitchFamily="34" charset="0"/>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956081306"/>
              </p:ext>
            </p:extLst>
          </p:nvPr>
        </p:nvGraphicFramePr>
        <p:xfrm>
          <a:off x="838200" y="1573321"/>
          <a:ext cx="10515600" cy="3711358"/>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tblGrid>
              <a:tr h="399310">
                <a:tc>
                  <a:txBody>
                    <a:bodyPr/>
                    <a:lstStyle/>
                    <a:p>
                      <a:r>
                        <a:rPr lang="en-US" sz="1900">
                          <a:latin typeface="Gill Sans MT" panose="020B0502020104020203" pitchFamily="34" charset="77"/>
                        </a:rPr>
                        <a:t>Uganda Wildlife Authority</a:t>
                      </a:r>
                    </a:p>
                  </a:txBody>
                  <a:tcPr/>
                </a:tc>
                <a:tc>
                  <a:txBody>
                    <a:bodyPr/>
                    <a:lstStyle/>
                    <a:p>
                      <a:r>
                        <a:rPr lang="en-US" sz="1900" err="1">
                          <a:latin typeface="Gill Sans MT" panose="020B0502020104020203" pitchFamily="34" charset="77"/>
                        </a:rPr>
                        <a:t>Basongora</a:t>
                      </a:r>
                      <a:r>
                        <a:rPr lang="en-US" sz="1900">
                          <a:latin typeface="Gill Sans MT" panose="020B0502020104020203" pitchFamily="34" charset="77"/>
                        </a:rPr>
                        <a:t> pastoralist lobby group</a:t>
                      </a:r>
                    </a:p>
                  </a:txBody>
                  <a:tcPr/>
                </a:tc>
                <a:extLst>
                  <a:ext uri="{0D108BD9-81ED-4DB2-BD59-A6C34878D82A}">
                    <a16:rowId xmlns:a16="http://schemas.microsoft.com/office/drawing/2014/main" val="10000"/>
                  </a:ext>
                </a:extLst>
              </a:tr>
              <a:tr h="1340589">
                <a:tc>
                  <a:txBody>
                    <a:bodyPr/>
                    <a:lstStyle/>
                    <a:p>
                      <a:r>
                        <a:rPr lang="en-US" sz="1900" b="1" dirty="0">
                          <a:latin typeface="Gill Sans MT" panose="020B0502020104020203" pitchFamily="34" charset="77"/>
                        </a:rPr>
                        <a:t>Positions</a:t>
                      </a:r>
                    </a:p>
                    <a:p>
                      <a:pPr marL="285750" indent="-285750">
                        <a:buFont typeface="Arial" charset="0"/>
                        <a:buChar char="•"/>
                      </a:pPr>
                      <a:r>
                        <a:rPr lang="en-US" sz="1900" dirty="0">
                          <a:latin typeface="Gill Sans MT" panose="020B0502020104020203" pitchFamily="34" charset="77"/>
                        </a:rPr>
                        <a:t>PA boundaries must be</a:t>
                      </a:r>
                      <a:r>
                        <a:rPr lang="en-US" sz="1900" baseline="0" dirty="0">
                          <a:latin typeface="Gill Sans MT" panose="020B0502020104020203" pitchFamily="34" charset="77"/>
                        </a:rPr>
                        <a:t> respected</a:t>
                      </a:r>
                    </a:p>
                    <a:p>
                      <a:pPr marL="285750" indent="-285750">
                        <a:buFont typeface="Arial" charset="0"/>
                        <a:buChar char="•"/>
                      </a:pPr>
                      <a:r>
                        <a:rPr lang="en-US" sz="1900" baseline="0" dirty="0">
                          <a:latin typeface="Gill Sans MT" panose="020B0502020104020203" pitchFamily="34" charset="77"/>
                        </a:rPr>
                        <a:t>No settlement or encroachment should be permitted within the PA</a:t>
                      </a:r>
                      <a:endParaRPr lang="en-US" sz="1900" dirty="0">
                        <a:latin typeface="Gill Sans MT" panose="020B0502020104020203" pitchFamily="34" charset="77"/>
                      </a:endParaRPr>
                    </a:p>
                  </a:txBody>
                  <a:tcPr/>
                </a:tc>
                <a:tc>
                  <a:txBody>
                    <a:bodyPr/>
                    <a:lstStyle/>
                    <a:p>
                      <a:r>
                        <a:rPr lang="en-US" sz="1900" b="1" dirty="0">
                          <a:latin typeface="Gill Sans MT" panose="020B0502020104020203" pitchFamily="34" charset="77"/>
                        </a:rPr>
                        <a:t>Positions</a:t>
                      </a:r>
                    </a:p>
                    <a:p>
                      <a:pPr marL="285750" indent="-285750">
                        <a:buFont typeface="Arial" charset="0"/>
                        <a:buChar char="•"/>
                      </a:pPr>
                      <a:r>
                        <a:rPr lang="en-US" sz="1900" baseline="0" dirty="0" err="1">
                          <a:latin typeface="Gill Sans MT" panose="020B0502020104020203" pitchFamily="34" charset="77"/>
                        </a:rPr>
                        <a:t>Basongora</a:t>
                      </a:r>
                      <a:r>
                        <a:rPr lang="en-US" sz="1900" baseline="0" dirty="0">
                          <a:latin typeface="Gill Sans MT" panose="020B0502020104020203" pitchFamily="34" charset="77"/>
                        </a:rPr>
                        <a:t> are a </a:t>
                      </a:r>
                      <a:r>
                        <a:rPr lang="en-US" sz="1900" baseline="0" dirty="0" err="1">
                          <a:latin typeface="Gill Sans MT" panose="020B0502020104020203" pitchFamily="34" charset="77"/>
                        </a:rPr>
                        <a:t>marginalised</a:t>
                      </a:r>
                      <a:r>
                        <a:rPr lang="en-US" sz="1900" baseline="0" dirty="0">
                          <a:latin typeface="Gill Sans MT" panose="020B0502020104020203" pitchFamily="34" charset="77"/>
                        </a:rPr>
                        <a:t> group</a:t>
                      </a:r>
                    </a:p>
                    <a:p>
                      <a:pPr marL="285750" indent="-285750">
                        <a:buFont typeface="Arial" charset="0"/>
                        <a:buChar char="•"/>
                      </a:pPr>
                      <a:r>
                        <a:rPr lang="en-US" sz="1900" baseline="0" dirty="0">
                          <a:latin typeface="Gill Sans MT" panose="020B0502020104020203" pitchFamily="34" charset="77"/>
                        </a:rPr>
                        <a:t>PA is on ancestral land and should be returned to </a:t>
                      </a:r>
                      <a:r>
                        <a:rPr lang="en-US" sz="1900" baseline="0" dirty="0" err="1">
                          <a:latin typeface="Gill Sans MT" panose="020B0502020104020203" pitchFamily="34" charset="77"/>
                        </a:rPr>
                        <a:t>Basongora</a:t>
                      </a:r>
                      <a:endParaRPr lang="en-US" sz="1900" baseline="0" dirty="0">
                        <a:latin typeface="Gill Sans MT" panose="020B0502020104020203" pitchFamily="34" charset="77"/>
                      </a:endParaRPr>
                    </a:p>
                  </a:txBody>
                  <a:tcPr/>
                </a:tc>
                <a:extLst>
                  <a:ext uri="{0D108BD9-81ED-4DB2-BD59-A6C34878D82A}">
                    <a16:rowId xmlns:a16="http://schemas.microsoft.com/office/drawing/2014/main" val="10001"/>
                  </a:ext>
                </a:extLst>
              </a:tr>
              <a:tr h="965200">
                <a:tc>
                  <a:txBody>
                    <a:bodyPr/>
                    <a:lstStyle/>
                    <a:p>
                      <a:r>
                        <a:rPr lang="en-US" sz="1900" b="1">
                          <a:latin typeface="Gill Sans MT" panose="020B0502020104020203" pitchFamily="34" charset="77"/>
                        </a:rPr>
                        <a:t>Interests</a:t>
                      </a:r>
                    </a:p>
                    <a:p>
                      <a:pPr marL="285750" indent="-285750">
                        <a:buFont typeface="Arial" charset="0"/>
                        <a:buChar char="•"/>
                      </a:pPr>
                      <a:r>
                        <a:rPr lang="en-US" sz="1900">
                          <a:latin typeface="Gill Sans MT" panose="020B0502020104020203" pitchFamily="34" charset="77"/>
                        </a:rPr>
                        <a:t>Protection</a:t>
                      </a:r>
                      <a:r>
                        <a:rPr lang="en-US" sz="1900" baseline="0">
                          <a:latin typeface="Gill Sans MT" panose="020B0502020104020203" pitchFamily="34" charset="77"/>
                        </a:rPr>
                        <a:t> of biodiversity</a:t>
                      </a:r>
                    </a:p>
                  </a:txBody>
                  <a:tcPr/>
                </a:tc>
                <a:tc>
                  <a:txBody>
                    <a:bodyPr/>
                    <a:lstStyle/>
                    <a:p>
                      <a:r>
                        <a:rPr lang="en-US" sz="1900" b="1" dirty="0">
                          <a:latin typeface="Gill Sans MT" panose="020B0502020104020203" pitchFamily="34" charset="77"/>
                        </a:rPr>
                        <a:t>Interests</a:t>
                      </a:r>
                    </a:p>
                    <a:p>
                      <a:pPr marL="285750" indent="-285750">
                        <a:buFont typeface="Arial" charset="0"/>
                        <a:buChar char="•"/>
                      </a:pPr>
                      <a:r>
                        <a:rPr lang="en-US" sz="1900" dirty="0">
                          <a:latin typeface="Gill Sans MT" panose="020B0502020104020203" pitchFamily="34" charset="77"/>
                        </a:rPr>
                        <a:t>Political representation</a:t>
                      </a:r>
                    </a:p>
                    <a:p>
                      <a:pPr marL="285750" indent="-285750">
                        <a:buFont typeface="Arial" charset="0"/>
                        <a:buChar char="•"/>
                      </a:pPr>
                      <a:r>
                        <a:rPr lang="en-US" sz="1900" dirty="0">
                          <a:latin typeface="Gill Sans MT" panose="020B0502020104020203" pitchFamily="34" charset="77"/>
                        </a:rPr>
                        <a:t>Sustainable</a:t>
                      </a:r>
                      <a:r>
                        <a:rPr lang="en-US" sz="1900" baseline="0" dirty="0">
                          <a:latin typeface="Gill Sans MT" panose="020B0502020104020203" pitchFamily="34" charset="77"/>
                        </a:rPr>
                        <a:t> livelihoods</a:t>
                      </a:r>
                    </a:p>
                  </a:txBody>
                  <a:tcPr/>
                </a:tc>
                <a:extLst>
                  <a:ext uri="{0D108BD9-81ED-4DB2-BD59-A6C34878D82A}">
                    <a16:rowId xmlns:a16="http://schemas.microsoft.com/office/drawing/2014/main" val="10002"/>
                  </a:ext>
                </a:extLst>
              </a:tr>
              <a:tr h="1006259">
                <a:tc>
                  <a:txBody>
                    <a:bodyPr/>
                    <a:lstStyle/>
                    <a:p>
                      <a:r>
                        <a:rPr lang="en-US" sz="1900" b="1" dirty="0">
                          <a:latin typeface="Gill Sans MT" panose="020B0502020104020203" pitchFamily="34" charset="77"/>
                        </a:rPr>
                        <a:t>Needs</a:t>
                      </a:r>
                    </a:p>
                    <a:p>
                      <a:pPr marL="285750" indent="-285750">
                        <a:buFont typeface="Arial" charset="0"/>
                        <a:buChar char="•"/>
                      </a:pPr>
                      <a:r>
                        <a:rPr lang="en-US" sz="1900" dirty="0">
                          <a:latin typeface="Gill Sans MT" panose="020B0502020104020203" pitchFamily="34" charset="77"/>
                        </a:rPr>
                        <a:t>Preservatio</a:t>
                      </a:r>
                      <a:r>
                        <a:rPr lang="en-US" sz="1900" baseline="0" dirty="0">
                          <a:latin typeface="Gill Sans MT" panose="020B0502020104020203" pitchFamily="34" charset="77"/>
                        </a:rPr>
                        <a:t>n of PA’s ecological value</a:t>
                      </a:r>
                    </a:p>
                    <a:p>
                      <a:pPr marL="285750" indent="-285750">
                        <a:buFont typeface="Arial" charset="0"/>
                        <a:buChar char="•"/>
                      </a:pPr>
                      <a:r>
                        <a:rPr lang="en-US" sz="1900" baseline="0" dirty="0">
                          <a:latin typeface="Gill Sans MT" panose="020B0502020104020203" pitchFamily="34" charset="77"/>
                        </a:rPr>
                        <a:t>Tourism income</a:t>
                      </a:r>
                      <a:endParaRPr lang="en-US" sz="1900" dirty="0">
                        <a:latin typeface="Gill Sans MT" panose="020B0502020104020203" pitchFamily="34" charset="77"/>
                      </a:endParaRPr>
                    </a:p>
                  </a:txBody>
                  <a:tcPr/>
                </a:tc>
                <a:tc>
                  <a:txBody>
                    <a:bodyPr/>
                    <a:lstStyle/>
                    <a:p>
                      <a:r>
                        <a:rPr lang="en-US" sz="1900" b="1" dirty="0">
                          <a:latin typeface="Gill Sans MT" panose="020B0502020104020203" pitchFamily="34" charset="77"/>
                        </a:rPr>
                        <a:t>Needs</a:t>
                      </a:r>
                    </a:p>
                    <a:p>
                      <a:pPr marL="285750" indent="-285750">
                        <a:buFont typeface="Arial" charset="0"/>
                        <a:buChar char="•"/>
                      </a:pPr>
                      <a:r>
                        <a:rPr lang="en-US" sz="1900" dirty="0">
                          <a:latin typeface="Gill Sans MT" panose="020B0502020104020203" pitchFamily="34" charset="77"/>
                        </a:rPr>
                        <a:t>Access</a:t>
                      </a:r>
                      <a:r>
                        <a:rPr lang="en-US" sz="1900" baseline="0" dirty="0">
                          <a:latin typeface="Gill Sans MT" panose="020B0502020104020203" pitchFamily="34" charset="77"/>
                        </a:rPr>
                        <a:t> to land</a:t>
                      </a:r>
                    </a:p>
                    <a:p>
                      <a:pPr marL="285750" indent="-285750">
                        <a:buFont typeface="Arial" charset="0"/>
                        <a:buChar char="•"/>
                      </a:pPr>
                      <a:r>
                        <a:rPr lang="en-US" sz="1900" dirty="0">
                          <a:latin typeface="Gill Sans MT" panose="020B0502020104020203" pitchFamily="34" charset="77"/>
                        </a:rPr>
                        <a:t>Recognition</a:t>
                      </a:r>
                      <a:r>
                        <a:rPr lang="en-US" sz="1900" baseline="0" dirty="0">
                          <a:latin typeface="Gill Sans MT" panose="020B0502020104020203" pitchFamily="34" charset="77"/>
                        </a:rPr>
                        <a:t> and respect of identity</a:t>
                      </a:r>
                      <a:endParaRPr lang="en-US" sz="1900" dirty="0">
                        <a:latin typeface="Gill Sans MT" panose="020B0502020104020203" pitchFamily="34" charset="77"/>
                      </a:endParaRPr>
                    </a:p>
                  </a:txBody>
                  <a:tcPr/>
                </a:tc>
                <a:extLst>
                  <a:ext uri="{0D108BD9-81ED-4DB2-BD59-A6C34878D82A}">
                    <a16:rowId xmlns:a16="http://schemas.microsoft.com/office/drawing/2014/main" val="10003"/>
                  </a:ext>
                </a:extLst>
              </a:tr>
            </a:tbl>
          </a:graphicData>
        </a:graphic>
      </p:graphicFrame>
      <p:sp>
        <p:nvSpPr>
          <p:cNvPr id="3" name="TextBox 2"/>
          <p:cNvSpPr txBox="1"/>
          <p:nvPr/>
        </p:nvSpPr>
        <p:spPr>
          <a:xfrm>
            <a:off x="838200" y="6375400"/>
            <a:ext cx="10617200" cy="369332"/>
          </a:xfrm>
          <a:prstGeom prst="rect">
            <a:avLst/>
          </a:prstGeom>
          <a:noFill/>
        </p:spPr>
        <p:txBody>
          <a:bodyPr wrap="square" rtlCol="0">
            <a:spAutoFit/>
          </a:bodyPr>
          <a:lstStyle/>
          <a:p>
            <a:r>
              <a:rPr lang="en-US" dirty="0">
                <a:latin typeface="Gill Sans MT" panose="020B0502020104020203" pitchFamily="34" charset="77"/>
              </a:rPr>
              <a:t>Simplified from IISD 2009, p47</a:t>
            </a:r>
          </a:p>
        </p:txBody>
      </p:sp>
      <p:sp>
        <p:nvSpPr>
          <p:cNvPr id="6" name="Slide Number Placeholder 5"/>
          <p:cNvSpPr>
            <a:spLocks noGrp="1"/>
          </p:cNvSpPr>
          <p:nvPr>
            <p:ph type="sldNum" sz="quarter" idx="12"/>
          </p:nvPr>
        </p:nvSpPr>
        <p:spPr/>
        <p:txBody>
          <a:bodyPr/>
          <a:lstStyle/>
          <a:p>
            <a:fld id="{D8AC6650-73DF-46B7-A688-A216FA2CA224}" type="slidenum">
              <a:rPr lang="en-GB" smtClean="0"/>
              <a:t>43</a:t>
            </a:fld>
            <a:endParaRPr lang="en-GB"/>
          </a:p>
        </p:txBody>
      </p:sp>
    </p:spTree>
    <p:extLst>
      <p:ext uri="{BB962C8B-B14F-4D97-AF65-F5344CB8AC3E}">
        <p14:creationId xmlns:p14="http://schemas.microsoft.com/office/powerpoint/2010/main" val="8110011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b="1" dirty="0">
                <a:latin typeface="Gill Sans MT" panose="020B0502020104020203" pitchFamily="34" charset="0"/>
              </a:rPr>
              <a:t>Group reflection: PINs</a:t>
            </a:r>
          </a:p>
        </p:txBody>
      </p:sp>
      <p:sp>
        <p:nvSpPr>
          <p:cNvPr id="3" name="Content Placeholder 2"/>
          <p:cNvSpPr>
            <a:spLocks noGrp="1"/>
          </p:cNvSpPr>
          <p:nvPr>
            <p:ph idx="1"/>
          </p:nvPr>
        </p:nvSpPr>
        <p:spPr/>
        <p:txBody>
          <a:bodyPr>
            <a:normAutofit/>
          </a:bodyPr>
          <a:lstStyle/>
          <a:p>
            <a:pPr marL="0" lvl="0" indent="0">
              <a:buNone/>
            </a:pPr>
            <a:r>
              <a:rPr lang="en-GB" sz="3600" i="1" dirty="0">
                <a:latin typeface="Gill Sans" charset="0"/>
                <a:ea typeface="Gill Sans" charset="0"/>
                <a:cs typeface="Gill Sans" charset="0"/>
              </a:rPr>
              <a:t>How useful do you find it to distinguish between positions and interests?</a:t>
            </a:r>
          </a:p>
          <a:p>
            <a:pPr marL="0" lvl="0" indent="0">
              <a:buNone/>
            </a:pPr>
            <a:endParaRPr lang="en-GB" sz="3600" i="1" dirty="0">
              <a:latin typeface="Gill Sans" charset="0"/>
              <a:ea typeface="Gill Sans" charset="0"/>
              <a:cs typeface="Gill Sans" charset="0"/>
            </a:endParaRPr>
          </a:p>
          <a:p>
            <a:pPr marL="0" lvl="0" indent="0">
              <a:buNone/>
            </a:pPr>
            <a:r>
              <a:rPr lang="en-GB" sz="3600" i="1" dirty="0">
                <a:latin typeface="Gill Sans" charset="0"/>
                <a:ea typeface="Gill Sans" charset="0"/>
                <a:cs typeface="Gill Sans" charset="0"/>
              </a:rPr>
              <a:t>To what extent do you think it would be useful to use this tool in a ‘real’ situation with stakeholders in a (potential) conflict situation? </a:t>
            </a:r>
          </a:p>
          <a:p>
            <a:pPr marL="0" indent="0">
              <a:buNone/>
            </a:pPr>
            <a:endParaRPr lang="en-GB" dirty="0">
              <a:latin typeface="Gill Sans" charset="0"/>
              <a:ea typeface="Gill Sans" charset="0"/>
              <a:cs typeface="Gill Sans" charset="0"/>
            </a:endParaRPr>
          </a:p>
        </p:txBody>
      </p:sp>
      <p:sp>
        <p:nvSpPr>
          <p:cNvPr id="5" name="Slide Number Placeholder 4"/>
          <p:cNvSpPr>
            <a:spLocks noGrp="1"/>
          </p:cNvSpPr>
          <p:nvPr>
            <p:ph type="sldNum" sz="quarter" idx="12"/>
          </p:nvPr>
        </p:nvSpPr>
        <p:spPr/>
        <p:txBody>
          <a:bodyPr/>
          <a:lstStyle/>
          <a:p>
            <a:fld id="{D8AC6650-73DF-46B7-A688-A216FA2CA224}" type="slidenum">
              <a:rPr lang="en-GB" smtClean="0"/>
              <a:t>44</a:t>
            </a:fld>
            <a:endParaRPr lang="en-GB"/>
          </a:p>
        </p:txBody>
      </p:sp>
    </p:spTree>
    <p:extLst>
      <p:ext uri="{BB962C8B-B14F-4D97-AF65-F5344CB8AC3E}">
        <p14:creationId xmlns:p14="http://schemas.microsoft.com/office/powerpoint/2010/main" val="31077330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b="1" dirty="0">
                <a:latin typeface="Gill Sans MT" panose="020B0502020104020203" pitchFamily="34" charset="0"/>
              </a:rPr>
              <a:t>Group reflection: PINs</a:t>
            </a:r>
          </a:p>
        </p:txBody>
      </p:sp>
      <p:sp>
        <p:nvSpPr>
          <p:cNvPr id="3" name="Content Placeholder 2"/>
          <p:cNvSpPr>
            <a:spLocks noGrp="1"/>
          </p:cNvSpPr>
          <p:nvPr>
            <p:ph idx="1"/>
          </p:nvPr>
        </p:nvSpPr>
        <p:spPr/>
        <p:txBody>
          <a:bodyPr>
            <a:normAutofit/>
          </a:bodyPr>
          <a:lstStyle/>
          <a:p>
            <a:pPr marL="0" lvl="0" indent="0">
              <a:buNone/>
            </a:pPr>
            <a:r>
              <a:rPr lang="en-GB" sz="3600" i="1" dirty="0">
                <a:latin typeface="Gill Sans" charset="0"/>
                <a:ea typeface="Gill Sans" charset="0"/>
                <a:cs typeface="Gill Sans" charset="0"/>
              </a:rPr>
              <a:t>How useful do you find it to distinguish between positions and interests?</a:t>
            </a:r>
          </a:p>
          <a:p>
            <a:pPr marL="0" lvl="0" indent="0">
              <a:buNone/>
            </a:pPr>
            <a:endParaRPr lang="en-GB" sz="3600" i="1" dirty="0">
              <a:latin typeface="Gill Sans" charset="0"/>
              <a:ea typeface="Gill Sans" charset="0"/>
              <a:cs typeface="Gill Sans" charset="0"/>
            </a:endParaRPr>
          </a:p>
          <a:p>
            <a:pPr marL="0" lvl="0" indent="0">
              <a:buNone/>
            </a:pPr>
            <a:r>
              <a:rPr lang="en-GB" sz="3600" i="1" dirty="0">
                <a:latin typeface="Gill Sans" charset="0"/>
                <a:ea typeface="Gill Sans" charset="0"/>
                <a:cs typeface="Gill Sans" charset="0"/>
              </a:rPr>
              <a:t>To what extent do you think it would be useful to use this tool in a ‘real’ situation with stakeholders in a (potential) conflict situation? </a:t>
            </a:r>
          </a:p>
          <a:p>
            <a:pPr marL="0" indent="0">
              <a:buNone/>
            </a:pPr>
            <a:endParaRPr lang="en-GB" dirty="0">
              <a:latin typeface="Gill Sans" charset="0"/>
              <a:ea typeface="Gill Sans" charset="0"/>
              <a:cs typeface="Gill Sans" charset="0"/>
            </a:endParaRPr>
          </a:p>
        </p:txBody>
      </p:sp>
      <p:sp>
        <p:nvSpPr>
          <p:cNvPr id="5" name="Slide Number Placeholder 4"/>
          <p:cNvSpPr>
            <a:spLocks noGrp="1"/>
          </p:cNvSpPr>
          <p:nvPr>
            <p:ph type="sldNum" sz="quarter" idx="12"/>
          </p:nvPr>
        </p:nvSpPr>
        <p:spPr/>
        <p:txBody>
          <a:bodyPr/>
          <a:lstStyle/>
          <a:p>
            <a:fld id="{D8AC6650-73DF-46B7-A688-A216FA2CA224}" type="slidenum">
              <a:rPr lang="en-GB" smtClean="0"/>
              <a:t>45</a:t>
            </a:fld>
            <a:endParaRPr lang="en-GB"/>
          </a:p>
        </p:txBody>
      </p:sp>
      <p:sp>
        <p:nvSpPr>
          <p:cNvPr id="4" name="TextBox 3">
            <a:extLst>
              <a:ext uri="{FF2B5EF4-FFF2-40B4-BE49-F238E27FC236}">
                <a16:creationId xmlns:a16="http://schemas.microsoft.com/office/drawing/2014/main" id="{C69F6A28-090A-9F49-82A8-A84328806604}"/>
              </a:ext>
            </a:extLst>
          </p:cNvPr>
          <p:cNvSpPr txBox="1"/>
          <p:nvPr/>
        </p:nvSpPr>
        <p:spPr>
          <a:xfrm rot="20924743">
            <a:off x="2718124" y="2405791"/>
            <a:ext cx="7336847" cy="283154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GB" sz="3200" i="1" dirty="0">
                <a:latin typeface="Gill Sans" charset="0"/>
                <a:ea typeface="Gill Sans" charset="0"/>
                <a:cs typeface="Gill Sans" charset="0"/>
              </a:rPr>
              <a:t>Ideally a PINs exercise should help identify mutual interests and needs underlying the apparently conflicting positions of different groups, uncovering some ‘common ground’ on which to negotiate</a:t>
            </a:r>
          </a:p>
          <a:p>
            <a:endParaRPr lang="en-US" dirty="0"/>
          </a:p>
        </p:txBody>
      </p:sp>
    </p:spTree>
    <p:extLst>
      <p:ext uri="{BB962C8B-B14F-4D97-AF65-F5344CB8AC3E}">
        <p14:creationId xmlns:p14="http://schemas.microsoft.com/office/powerpoint/2010/main" val="32136323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8AC6650-73DF-46B7-A688-A216FA2CA224}" type="slidenum">
              <a:rPr lang="en-GB" smtClean="0"/>
              <a:t>46</a:t>
            </a:fld>
            <a:endParaRPr lang="en-GB"/>
          </a:p>
        </p:txBody>
      </p:sp>
      <p:sp>
        <p:nvSpPr>
          <p:cNvPr id="2" name="TextBox 1">
            <a:extLst>
              <a:ext uri="{FF2B5EF4-FFF2-40B4-BE49-F238E27FC236}">
                <a16:creationId xmlns:a16="http://schemas.microsoft.com/office/drawing/2014/main" id="{B21B097F-D75D-F44D-9E74-E9197375B8DE}"/>
              </a:ext>
            </a:extLst>
          </p:cNvPr>
          <p:cNvSpPr txBox="1"/>
          <p:nvPr/>
        </p:nvSpPr>
        <p:spPr>
          <a:xfrm>
            <a:off x="1115876" y="1535239"/>
            <a:ext cx="10691446" cy="1815882"/>
          </a:xfrm>
          <a:prstGeom prst="rect">
            <a:avLst/>
          </a:prstGeom>
          <a:noFill/>
        </p:spPr>
        <p:txBody>
          <a:bodyPr wrap="square" rtlCol="0">
            <a:spAutoFit/>
          </a:bodyPr>
          <a:lstStyle/>
          <a:p>
            <a:pPr algn="ctr"/>
            <a:r>
              <a:rPr lang="en-US" sz="2800" i="1" dirty="0">
                <a:latin typeface="Gill Sans MT" panose="020B0502020104020203" pitchFamily="34" charset="77"/>
              </a:rPr>
              <a:t>Remember, whichever tools you use in conflict analysis, understanding the conflict is only the first step. Always return to your analysis and think about </a:t>
            </a:r>
            <a:r>
              <a:rPr lang="en-US" sz="2800" b="1" i="1" dirty="0">
                <a:latin typeface="Gill Sans MT" panose="020B0502020104020203" pitchFamily="34" charset="77"/>
              </a:rPr>
              <a:t>how your work as a community conservation warden contributes to the issues identified</a:t>
            </a:r>
            <a:r>
              <a:rPr lang="en-US" sz="2800" i="1" dirty="0">
                <a:latin typeface="Gill Sans MT" panose="020B0502020104020203" pitchFamily="34" charset="77"/>
              </a:rPr>
              <a:t> – whether positively or negatively</a:t>
            </a:r>
          </a:p>
        </p:txBody>
      </p:sp>
      <p:graphicFrame>
        <p:nvGraphicFramePr>
          <p:cNvPr id="3" name="Table 2">
            <a:extLst>
              <a:ext uri="{FF2B5EF4-FFF2-40B4-BE49-F238E27FC236}">
                <a16:creationId xmlns:a16="http://schemas.microsoft.com/office/drawing/2014/main" id="{AE732291-ED95-F544-B18E-E700A09E5C19}"/>
              </a:ext>
            </a:extLst>
          </p:cNvPr>
          <p:cNvGraphicFramePr>
            <a:graphicFrameLocks noGrp="1"/>
          </p:cNvGraphicFramePr>
          <p:nvPr>
            <p:extLst>
              <p:ext uri="{D42A27DB-BD31-4B8C-83A1-F6EECF244321}">
                <p14:modId xmlns:p14="http://schemas.microsoft.com/office/powerpoint/2010/main" val="4180922253"/>
              </p:ext>
            </p:extLst>
          </p:nvPr>
        </p:nvGraphicFramePr>
        <p:xfrm>
          <a:off x="1115877" y="3925086"/>
          <a:ext cx="10691445" cy="2651760"/>
        </p:xfrm>
        <a:graphic>
          <a:graphicData uri="http://schemas.openxmlformats.org/drawingml/2006/table">
            <a:tbl>
              <a:tblPr firstRow="1" bandRow="1">
                <a:tableStyleId>{5C22544A-7EE6-4342-B048-85BDC9FD1C3A}</a:tableStyleId>
              </a:tblPr>
              <a:tblGrid>
                <a:gridCol w="4194677">
                  <a:extLst>
                    <a:ext uri="{9D8B030D-6E8A-4147-A177-3AD203B41FA5}">
                      <a16:colId xmlns:a16="http://schemas.microsoft.com/office/drawing/2014/main" val="1443352330"/>
                    </a:ext>
                  </a:extLst>
                </a:gridCol>
                <a:gridCol w="1137138">
                  <a:extLst>
                    <a:ext uri="{9D8B030D-6E8A-4147-A177-3AD203B41FA5}">
                      <a16:colId xmlns:a16="http://schemas.microsoft.com/office/drawing/2014/main" val="2978336016"/>
                    </a:ext>
                  </a:extLst>
                </a:gridCol>
                <a:gridCol w="5359630">
                  <a:extLst>
                    <a:ext uri="{9D8B030D-6E8A-4147-A177-3AD203B41FA5}">
                      <a16:colId xmlns:a16="http://schemas.microsoft.com/office/drawing/2014/main" val="3629355911"/>
                    </a:ext>
                  </a:extLst>
                </a:gridCol>
              </a:tblGrid>
              <a:tr h="370840">
                <a:tc>
                  <a:txBody>
                    <a:bodyPr/>
                    <a:lstStyle/>
                    <a:p>
                      <a:pPr marL="0" indent="0">
                        <a:buFont typeface="Arial" panose="020B0604020202020204" pitchFamily="34" charset="0"/>
                        <a:buNone/>
                      </a:pPr>
                      <a:r>
                        <a:rPr lang="en-US" sz="2400" b="0" dirty="0">
                          <a:solidFill>
                            <a:schemeClr val="tx1"/>
                          </a:solidFill>
                          <a:latin typeface="Gill Sans MT" panose="020B0502020104020203" pitchFamily="34" charset="77"/>
                        </a:rPr>
                        <a:t>What conservation activities are you undertaking?</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endParaRPr lang="en-US" sz="2400" b="0" dirty="0">
                        <a:solidFill>
                          <a:schemeClr val="tx1"/>
                        </a:solidFill>
                        <a:latin typeface="Gill Sans MT" panose="020B0502020104020203" pitchFamily="34" charset="77"/>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2400" b="0" dirty="0">
                          <a:solidFill>
                            <a:schemeClr val="tx1"/>
                          </a:solidFill>
                          <a:latin typeface="Gill Sans MT" panose="020B0502020104020203" pitchFamily="34" charset="77"/>
                        </a:rPr>
                        <a:t>Is your work: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b="0" kern="1200" dirty="0">
                          <a:solidFill>
                            <a:schemeClr val="tx1"/>
                          </a:solidFill>
                          <a:effectLst/>
                          <a:latin typeface="Gill Sans MT" panose="020B0502020104020203" pitchFamily="34" charset="77"/>
                          <a:ea typeface="+mn-ea"/>
                          <a:cs typeface="+mn-cs"/>
                        </a:rPr>
                        <a:t>Addressing shared interests, fears, needs? </a:t>
                      </a:r>
                      <a:endParaRPr lang="en-GB" sz="2400" b="0" dirty="0">
                        <a:solidFill>
                          <a:schemeClr val="tx1"/>
                        </a:solidFill>
                        <a:latin typeface="Gill Sans MT" panose="020B0502020104020203" pitchFamily="34" charset="77"/>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b="0" kern="1200" dirty="0">
                          <a:solidFill>
                            <a:schemeClr val="tx1"/>
                          </a:solidFill>
                          <a:effectLst/>
                          <a:latin typeface="Gill Sans MT" panose="020B0502020104020203" pitchFamily="34" charset="77"/>
                          <a:ea typeface="+mn-ea"/>
                          <a:cs typeface="+mn-cs"/>
                        </a:rPr>
                        <a:t>Reinforcing existing capacities that positively influence the conflict? </a:t>
                      </a:r>
                      <a:endParaRPr lang="en-GB" sz="2400" b="0" dirty="0">
                        <a:solidFill>
                          <a:schemeClr val="tx1"/>
                        </a:solidFill>
                        <a:latin typeface="Gill Sans MT" panose="020B0502020104020203" pitchFamily="34" charset="77"/>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b="0" kern="1200" dirty="0">
                          <a:solidFill>
                            <a:schemeClr val="tx1"/>
                          </a:solidFill>
                          <a:effectLst/>
                          <a:latin typeface="Gill Sans MT" panose="020B0502020104020203" pitchFamily="34" charset="77"/>
                          <a:ea typeface="+mn-ea"/>
                          <a:cs typeface="+mn-cs"/>
                        </a:rPr>
                        <a:t>Filling key capacity gaps? </a:t>
                      </a:r>
                      <a:endParaRPr lang="en-GB" sz="2400" b="0" dirty="0">
                        <a:solidFill>
                          <a:schemeClr val="tx1"/>
                        </a:solidFill>
                        <a:latin typeface="Gill Sans MT" panose="020B0502020104020203" pitchFamily="34" charset="77"/>
                      </a:endParaRPr>
                    </a:p>
                    <a:p>
                      <a:pPr marL="285750" indent="-285750">
                        <a:buFont typeface="Arial" panose="020B0604020202020204" pitchFamily="34" charset="0"/>
                        <a:buChar char="•"/>
                      </a:pPr>
                      <a:endParaRPr lang="en-US" sz="2400" b="0" dirty="0">
                        <a:solidFill>
                          <a:schemeClr val="tx1"/>
                        </a:solidFill>
                        <a:latin typeface="Gill Sans MT" panose="020B0502020104020203" pitchFamily="34" charset="77"/>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5668047"/>
                  </a:ext>
                </a:extLst>
              </a:tr>
            </a:tbl>
          </a:graphicData>
        </a:graphic>
      </p:graphicFrame>
      <p:sp>
        <p:nvSpPr>
          <p:cNvPr id="24" name="TextBox 23">
            <a:extLst>
              <a:ext uri="{FF2B5EF4-FFF2-40B4-BE49-F238E27FC236}">
                <a16:creationId xmlns:a16="http://schemas.microsoft.com/office/drawing/2014/main" id="{2C3D39A9-2FFD-AB44-BFC2-CA75A3E1C45B}"/>
              </a:ext>
            </a:extLst>
          </p:cNvPr>
          <p:cNvSpPr txBox="1"/>
          <p:nvPr/>
        </p:nvSpPr>
        <p:spPr>
          <a:xfrm>
            <a:off x="838200" y="6375400"/>
            <a:ext cx="10617200" cy="369332"/>
          </a:xfrm>
          <a:prstGeom prst="rect">
            <a:avLst/>
          </a:prstGeom>
          <a:noFill/>
        </p:spPr>
        <p:txBody>
          <a:bodyPr wrap="square" rtlCol="0">
            <a:spAutoFit/>
          </a:bodyPr>
          <a:lstStyle/>
          <a:p>
            <a:r>
              <a:rPr lang="en-US" dirty="0">
                <a:latin typeface="Gill Sans MT" panose="020B0502020104020203" pitchFamily="34" charset="77"/>
              </a:rPr>
              <a:t>IISD 2009</a:t>
            </a:r>
          </a:p>
        </p:txBody>
      </p:sp>
    </p:spTree>
    <p:extLst>
      <p:ext uri="{BB962C8B-B14F-4D97-AF65-F5344CB8AC3E}">
        <p14:creationId xmlns:p14="http://schemas.microsoft.com/office/powerpoint/2010/main" val="17339780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838200" y="682601"/>
            <a:ext cx="10894454" cy="1095184"/>
          </a:xfrm>
        </p:spPr>
        <p:txBody>
          <a:bodyPr>
            <a:normAutofit/>
          </a:bodyPr>
          <a:lstStyle/>
          <a:p>
            <a:r>
              <a:rPr lang="en-US" sz="3600" b="1" dirty="0">
                <a:latin typeface="Gill Sans MT" panose="020B0502020104020203" pitchFamily="34" charset="0"/>
              </a:rPr>
              <a:t>For a conflict workshop, IISD suggest attendance from the following: </a:t>
            </a:r>
            <a:endParaRPr lang="en-US" altLang="en-US" sz="3600" b="1" dirty="0">
              <a:latin typeface="Gill Sans MT" panose="020B0502020104020203" pitchFamily="34" charset="0"/>
            </a:endParaRPr>
          </a:p>
        </p:txBody>
      </p:sp>
      <p:sp>
        <p:nvSpPr>
          <p:cNvPr id="53251" name="Rectangle 3"/>
          <p:cNvSpPr>
            <a:spLocks noGrp="1" noChangeArrowheads="1"/>
          </p:cNvSpPr>
          <p:nvPr>
            <p:ph idx="1"/>
          </p:nvPr>
        </p:nvSpPr>
        <p:spPr>
          <a:xfrm>
            <a:off x="978053" y="2389950"/>
            <a:ext cx="10863179" cy="3985450"/>
          </a:xfrm>
        </p:spPr>
        <p:txBody>
          <a:bodyPr>
            <a:normAutofit/>
          </a:bodyPr>
          <a:lstStyle/>
          <a:p>
            <a:pPr>
              <a:buFont typeface="Wingdings" panose="05000000000000000000" pitchFamily="2" charset="2"/>
              <a:buChar char="q"/>
            </a:pPr>
            <a:r>
              <a:rPr lang="en-US" altLang="en-US" sz="2800" dirty="0">
                <a:latin typeface="Gill Sans MT" panose="020B0502020104020203" pitchFamily="34" charset="0"/>
              </a:rPr>
              <a:t> Workshop facilitator</a:t>
            </a:r>
          </a:p>
          <a:p>
            <a:pPr>
              <a:buFont typeface="Wingdings" panose="05000000000000000000" pitchFamily="2" charset="2"/>
              <a:buChar char="q"/>
            </a:pPr>
            <a:r>
              <a:rPr lang="en-US" altLang="en-US" sz="2800" dirty="0">
                <a:latin typeface="Gill Sans MT" panose="020B0502020104020203" pitchFamily="34" charset="0"/>
              </a:rPr>
              <a:t> Rapporteur</a:t>
            </a:r>
          </a:p>
          <a:p>
            <a:pPr>
              <a:buFont typeface="Wingdings" panose="05000000000000000000" pitchFamily="2" charset="2"/>
              <a:buChar char="q"/>
            </a:pPr>
            <a:r>
              <a:rPr lang="en-US" altLang="en-US" sz="2800" dirty="0">
                <a:latin typeface="Gill Sans MT" panose="020B0502020104020203" pitchFamily="34" charset="0"/>
              </a:rPr>
              <a:t> UWA senior management</a:t>
            </a:r>
          </a:p>
          <a:p>
            <a:pPr>
              <a:buFont typeface="Wingdings" panose="05000000000000000000" pitchFamily="2" charset="2"/>
              <a:buChar char="q"/>
            </a:pPr>
            <a:r>
              <a:rPr lang="en-US" altLang="en-US" sz="2800" dirty="0">
                <a:latin typeface="Gill Sans MT" panose="020B0502020104020203" pitchFamily="34" charset="0"/>
              </a:rPr>
              <a:t> UWA field staff</a:t>
            </a:r>
          </a:p>
          <a:p>
            <a:pPr>
              <a:buFont typeface="Wingdings" panose="05000000000000000000" pitchFamily="2" charset="2"/>
              <a:buChar char="q"/>
            </a:pPr>
            <a:r>
              <a:rPr lang="en-US" altLang="en-US" sz="2800" dirty="0">
                <a:latin typeface="Gill Sans MT" panose="020B0502020104020203" pitchFamily="34" charset="0"/>
              </a:rPr>
              <a:t> Other relevant NGOs (conservation and otherwise)</a:t>
            </a:r>
          </a:p>
          <a:p>
            <a:pPr>
              <a:buFont typeface="Wingdings" panose="05000000000000000000" pitchFamily="2" charset="2"/>
              <a:buChar char="q"/>
            </a:pPr>
            <a:r>
              <a:rPr lang="en-US" altLang="en-US" sz="2800" dirty="0">
                <a:latin typeface="Gill Sans MT" panose="020B0502020104020203" pitchFamily="34" charset="0"/>
              </a:rPr>
              <a:t> Consultants/researchers (if applicable)</a:t>
            </a:r>
          </a:p>
          <a:p>
            <a:pPr>
              <a:buFont typeface="Wingdings" panose="05000000000000000000" pitchFamily="2" charset="2"/>
              <a:buChar char="q"/>
            </a:pPr>
            <a:r>
              <a:rPr lang="en-US" altLang="en-US" sz="2800" dirty="0">
                <a:latin typeface="Gill Sans MT" panose="020B0502020104020203" pitchFamily="34" charset="0"/>
              </a:rPr>
              <a:t> ...and communities OR their selected representatives!</a:t>
            </a:r>
          </a:p>
          <a:p>
            <a:pPr>
              <a:buFont typeface="Wingdings" panose="05000000000000000000" pitchFamily="2" charset="2"/>
              <a:buChar char="q"/>
            </a:pPr>
            <a:endParaRPr lang="en-US" altLang="en-US" sz="3600" dirty="0">
              <a:latin typeface="Gill Sans MT" panose="020B0502020104020203" pitchFamily="34" charset="0"/>
            </a:endParaRPr>
          </a:p>
        </p:txBody>
      </p:sp>
      <p:sp>
        <p:nvSpPr>
          <p:cNvPr id="5" name="TextBox 4"/>
          <p:cNvSpPr txBox="1"/>
          <p:nvPr/>
        </p:nvSpPr>
        <p:spPr>
          <a:xfrm>
            <a:off x="838200" y="6375400"/>
            <a:ext cx="11023600" cy="369332"/>
          </a:xfrm>
          <a:prstGeom prst="rect">
            <a:avLst/>
          </a:prstGeom>
          <a:noFill/>
        </p:spPr>
        <p:txBody>
          <a:bodyPr wrap="square" rtlCol="0">
            <a:spAutoFit/>
          </a:bodyPr>
          <a:lstStyle/>
          <a:p>
            <a:r>
              <a:rPr lang="en-US"/>
              <a:t>IISD 2009</a:t>
            </a:r>
            <a:endParaRPr lang="en-US" dirty="0"/>
          </a:p>
        </p:txBody>
      </p:sp>
      <p:sp>
        <p:nvSpPr>
          <p:cNvPr id="6" name="Slide Number Placeholder 5"/>
          <p:cNvSpPr>
            <a:spLocks noGrp="1"/>
          </p:cNvSpPr>
          <p:nvPr>
            <p:ph type="sldNum" sz="quarter" idx="12"/>
          </p:nvPr>
        </p:nvSpPr>
        <p:spPr/>
        <p:txBody>
          <a:bodyPr/>
          <a:lstStyle/>
          <a:p>
            <a:fld id="{D8AC6650-73DF-46B7-A688-A216FA2CA224}" type="slidenum">
              <a:rPr lang="en-GB" smtClean="0"/>
              <a:t>47</a:t>
            </a:fld>
            <a:endParaRPr lang="en-GB"/>
          </a:p>
        </p:txBody>
      </p:sp>
    </p:spTree>
    <p:extLst>
      <p:ext uri="{BB962C8B-B14F-4D97-AF65-F5344CB8AC3E}">
        <p14:creationId xmlns:p14="http://schemas.microsoft.com/office/powerpoint/2010/main" val="3627902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838200" y="705350"/>
            <a:ext cx="10894454" cy="1095184"/>
          </a:xfrm>
        </p:spPr>
        <p:txBody>
          <a:bodyPr>
            <a:normAutofit/>
          </a:bodyPr>
          <a:lstStyle/>
          <a:p>
            <a:r>
              <a:rPr lang="en-US" sz="3600" b="1" dirty="0">
                <a:latin typeface="Gill Sans MT" panose="020B0502020104020203" pitchFamily="34" charset="0"/>
              </a:rPr>
              <a:t>For a conflict workshop, IISD suggest attendance from the following: </a:t>
            </a:r>
            <a:endParaRPr lang="en-US" altLang="en-US" sz="3600" b="1" dirty="0">
              <a:latin typeface="Gill Sans MT" panose="020B0502020104020203" pitchFamily="34" charset="0"/>
            </a:endParaRPr>
          </a:p>
        </p:txBody>
      </p:sp>
      <p:sp>
        <p:nvSpPr>
          <p:cNvPr id="53251" name="Rectangle 3"/>
          <p:cNvSpPr>
            <a:spLocks noGrp="1" noChangeArrowheads="1"/>
          </p:cNvSpPr>
          <p:nvPr>
            <p:ph idx="1"/>
          </p:nvPr>
        </p:nvSpPr>
        <p:spPr>
          <a:xfrm>
            <a:off x="978053" y="2389950"/>
            <a:ext cx="10863179" cy="3985450"/>
          </a:xfrm>
        </p:spPr>
        <p:txBody>
          <a:bodyPr>
            <a:normAutofit/>
          </a:bodyPr>
          <a:lstStyle/>
          <a:p>
            <a:pPr>
              <a:buFont typeface="Wingdings" panose="05000000000000000000" pitchFamily="2" charset="2"/>
              <a:buChar char="q"/>
            </a:pPr>
            <a:r>
              <a:rPr lang="en-US" altLang="en-US" sz="2800" dirty="0">
                <a:latin typeface="Gill Sans MT" panose="020B0502020104020203" pitchFamily="34" charset="0"/>
              </a:rPr>
              <a:t> Workshop facilitator</a:t>
            </a:r>
          </a:p>
          <a:p>
            <a:pPr>
              <a:buFont typeface="Wingdings" panose="05000000000000000000" pitchFamily="2" charset="2"/>
              <a:buChar char="q"/>
            </a:pPr>
            <a:r>
              <a:rPr lang="en-US" altLang="en-US" sz="2800" dirty="0">
                <a:latin typeface="Gill Sans MT" panose="020B0502020104020203" pitchFamily="34" charset="0"/>
              </a:rPr>
              <a:t> Rapporteur</a:t>
            </a:r>
          </a:p>
          <a:p>
            <a:pPr>
              <a:buFont typeface="Wingdings" panose="05000000000000000000" pitchFamily="2" charset="2"/>
              <a:buChar char="q"/>
            </a:pPr>
            <a:r>
              <a:rPr lang="en-US" altLang="en-US" sz="2800" dirty="0">
                <a:latin typeface="Gill Sans MT" panose="020B0502020104020203" pitchFamily="34" charset="0"/>
              </a:rPr>
              <a:t> UWA senior management</a:t>
            </a:r>
          </a:p>
          <a:p>
            <a:pPr>
              <a:buFont typeface="Wingdings" panose="05000000000000000000" pitchFamily="2" charset="2"/>
              <a:buChar char="q"/>
            </a:pPr>
            <a:r>
              <a:rPr lang="en-US" altLang="en-US" sz="2800" dirty="0">
                <a:latin typeface="Gill Sans MT" panose="020B0502020104020203" pitchFamily="34" charset="0"/>
              </a:rPr>
              <a:t> UWA field staff</a:t>
            </a:r>
          </a:p>
          <a:p>
            <a:pPr>
              <a:buFont typeface="Wingdings" panose="05000000000000000000" pitchFamily="2" charset="2"/>
              <a:buChar char="q"/>
            </a:pPr>
            <a:r>
              <a:rPr lang="en-US" altLang="en-US" sz="2800" dirty="0">
                <a:latin typeface="Gill Sans MT" panose="020B0502020104020203" pitchFamily="34" charset="0"/>
              </a:rPr>
              <a:t> Other relevant NGOs (conservation and otherwise)</a:t>
            </a:r>
          </a:p>
          <a:p>
            <a:pPr>
              <a:buFont typeface="Wingdings" panose="05000000000000000000" pitchFamily="2" charset="2"/>
              <a:buChar char="q"/>
            </a:pPr>
            <a:r>
              <a:rPr lang="en-US" altLang="en-US" sz="2800" dirty="0">
                <a:latin typeface="Gill Sans MT" panose="020B0502020104020203" pitchFamily="34" charset="0"/>
              </a:rPr>
              <a:t> Consultants/researchers (if applicable)</a:t>
            </a:r>
          </a:p>
          <a:p>
            <a:pPr>
              <a:buFont typeface="Wingdings" panose="05000000000000000000" pitchFamily="2" charset="2"/>
              <a:buChar char="q"/>
            </a:pPr>
            <a:r>
              <a:rPr lang="en-US" altLang="en-US" sz="2800" dirty="0">
                <a:latin typeface="Gill Sans MT" panose="020B0502020104020203" pitchFamily="34" charset="0"/>
              </a:rPr>
              <a:t> ...and communities OR their selected representatives!</a:t>
            </a:r>
          </a:p>
          <a:p>
            <a:pPr>
              <a:buFont typeface="Wingdings" panose="05000000000000000000" pitchFamily="2" charset="2"/>
              <a:buChar char="q"/>
            </a:pPr>
            <a:endParaRPr lang="en-US" altLang="en-US" sz="3600" dirty="0">
              <a:latin typeface="Gill Sans MT" panose="020B0502020104020203" pitchFamily="34" charset="0"/>
            </a:endParaRPr>
          </a:p>
        </p:txBody>
      </p:sp>
      <p:sp>
        <p:nvSpPr>
          <p:cNvPr id="5" name="TextBox 4"/>
          <p:cNvSpPr txBox="1"/>
          <p:nvPr/>
        </p:nvSpPr>
        <p:spPr>
          <a:xfrm>
            <a:off x="838200" y="6375400"/>
            <a:ext cx="11023600" cy="369332"/>
          </a:xfrm>
          <a:prstGeom prst="rect">
            <a:avLst/>
          </a:prstGeom>
          <a:noFill/>
        </p:spPr>
        <p:txBody>
          <a:bodyPr wrap="square" rtlCol="0">
            <a:spAutoFit/>
          </a:bodyPr>
          <a:lstStyle/>
          <a:p>
            <a:r>
              <a:rPr lang="en-US"/>
              <a:t>IISD 2009</a:t>
            </a:r>
            <a:endParaRPr lang="en-US" dirty="0"/>
          </a:p>
        </p:txBody>
      </p:sp>
      <p:sp>
        <p:nvSpPr>
          <p:cNvPr id="6" name="Slide Number Placeholder 5"/>
          <p:cNvSpPr>
            <a:spLocks noGrp="1"/>
          </p:cNvSpPr>
          <p:nvPr>
            <p:ph type="sldNum" sz="quarter" idx="12"/>
          </p:nvPr>
        </p:nvSpPr>
        <p:spPr/>
        <p:txBody>
          <a:bodyPr/>
          <a:lstStyle/>
          <a:p>
            <a:fld id="{D8AC6650-73DF-46B7-A688-A216FA2CA224}" type="slidenum">
              <a:rPr lang="en-GB" smtClean="0"/>
              <a:t>48</a:t>
            </a:fld>
            <a:endParaRPr lang="en-GB"/>
          </a:p>
        </p:txBody>
      </p:sp>
      <p:sp>
        <p:nvSpPr>
          <p:cNvPr id="8" name="Explosion 2 7">
            <a:extLst>
              <a:ext uri="{FF2B5EF4-FFF2-40B4-BE49-F238E27FC236}">
                <a16:creationId xmlns:a16="http://schemas.microsoft.com/office/drawing/2014/main" id="{103BE2C2-8665-0F48-9A0D-3E70B77871B1}"/>
              </a:ext>
            </a:extLst>
          </p:cNvPr>
          <p:cNvSpPr/>
          <p:nvPr/>
        </p:nvSpPr>
        <p:spPr>
          <a:xfrm>
            <a:off x="4767944" y="0"/>
            <a:ext cx="7254278" cy="5521326"/>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9E718BB-5D01-C146-BFD4-F3D3E276ED33}"/>
              </a:ext>
            </a:extLst>
          </p:cNvPr>
          <p:cNvSpPr txBox="1"/>
          <p:nvPr/>
        </p:nvSpPr>
        <p:spPr>
          <a:xfrm rot="20655412">
            <a:off x="5801819" y="1766457"/>
            <a:ext cx="4412666" cy="2308324"/>
          </a:xfrm>
          <a:prstGeom prst="rect">
            <a:avLst/>
          </a:prstGeom>
          <a:noFill/>
        </p:spPr>
        <p:txBody>
          <a:bodyPr wrap="square" rtlCol="0">
            <a:spAutoFit/>
          </a:bodyPr>
          <a:lstStyle/>
          <a:p>
            <a:pPr algn="ctr"/>
            <a:r>
              <a:rPr lang="en-US" sz="3600" i="1" dirty="0">
                <a:latin typeface="Gill Sans MT" charset="0"/>
                <a:ea typeface="Gill Sans MT" charset="0"/>
                <a:cs typeface="Gill Sans MT" charset="0"/>
              </a:rPr>
              <a:t>Ask the stakeholders who should be involved in conflict analysis and management processes!</a:t>
            </a:r>
          </a:p>
        </p:txBody>
      </p:sp>
    </p:spTree>
    <p:extLst>
      <p:ext uri="{BB962C8B-B14F-4D97-AF65-F5344CB8AC3E}">
        <p14:creationId xmlns:p14="http://schemas.microsoft.com/office/powerpoint/2010/main" val="27994554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976182" y="691098"/>
            <a:ext cx="10997513" cy="689021"/>
          </a:xfrm>
        </p:spPr>
        <p:txBody>
          <a:bodyPr>
            <a:noAutofit/>
          </a:bodyPr>
          <a:lstStyle/>
          <a:p>
            <a:r>
              <a:rPr lang="en-US" sz="4000" b="1" dirty="0">
                <a:solidFill>
                  <a:srgbClr val="000099"/>
                </a:solidFill>
                <a:latin typeface="Gill Sans MT" panose="020B0502020104020203" pitchFamily="34" charset="0"/>
              </a:rPr>
              <a:t>What is conflict management?</a:t>
            </a:r>
            <a:endParaRPr lang="en-GB" sz="4000" b="1" dirty="0">
              <a:solidFill>
                <a:srgbClr val="000099"/>
              </a:solidFill>
            </a:endParaRPr>
          </a:p>
        </p:txBody>
      </p:sp>
      <p:sp>
        <p:nvSpPr>
          <p:cNvPr id="3" name="Slide Number Placeholder 2"/>
          <p:cNvSpPr>
            <a:spLocks noGrp="1"/>
          </p:cNvSpPr>
          <p:nvPr>
            <p:ph type="sldNum" sz="quarter" idx="12"/>
          </p:nvPr>
        </p:nvSpPr>
        <p:spPr/>
        <p:txBody>
          <a:bodyPr/>
          <a:lstStyle/>
          <a:p>
            <a:fld id="{D8AC6650-73DF-46B7-A688-A216FA2CA224}" type="slidenum">
              <a:rPr lang="en-GB" smtClean="0"/>
              <a:t>49</a:t>
            </a:fld>
            <a:endParaRPr lang="en-GB"/>
          </a:p>
        </p:txBody>
      </p:sp>
      <p:sp>
        <p:nvSpPr>
          <p:cNvPr id="8" name="Content Placeholder 11">
            <a:extLst>
              <a:ext uri="{FF2B5EF4-FFF2-40B4-BE49-F238E27FC236}">
                <a16:creationId xmlns:a16="http://schemas.microsoft.com/office/drawing/2014/main" id="{73DB074D-DCD6-AB4E-AA8A-038CDED8BF01}"/>
              </a:ext>
            </a:extLst>
          </p:cNvPr>
          <p:cNvSpPr txBox="1">
            <a:spLocks/>
          </p:cNvSpPr>
          <p:nvPr/>
        </p:nvSpPr>
        <p:spPr>
          <a:xfrm>
            <a:off x="1227638" y="1978777"/>
            <a:ext cx="10494600" cy="3396413"/>
          </a:xfrm>
          <a:prstGeom prst="rect">
            <a:avLst/>
          </a:prstGeom>
        </p:spPr>
        <p:txBody>
          <a:bodyPr vert="horz" lIns="91440" tIns="45720" rIns="91440" bIns="45720" rtlCol="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ctr">
              <a:buNone/>
            </a:pPr>
            <a:r>
              <a:rPr lang="en-US" altLang="en-US" sz="4800" dirty="0">
                <a:latin typeface="Gill Sans MT" panose="020B0502020104020203" pitchFamily="34" charset="77"/>
              </a:rPr>
              <a:t>Actions, responses, processes and systems that help prevent, identify, handle and manage conflicts in sensible, fair, peaceful, meaningful and efficient/effective manner</a:t>
            </a:r>
          </a:p>
        </p:txBody>
      </p:sp>
    </p:spTree>
    <p:extLst>
      <p:ext uri="{BB962C8B-B14F-4D97-AF65-F5344CB8AC3E}">
        <p14:creationId xmlns:p14="http://schemas.microsoft.com/office/powerpoint/2010/main" val="3063964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0" y="365125"/>
            <a:ext cx="8747125" cy="1325563"/>
          </a:xfrm>
        </p:spPr>
        <p:txBody>
          <a:bodyPr>
            <a:normAutofit/>
          </a:bodyPr>
          <a:lstStyle/>
          <a:p>
            <a:r>
              <a:rPr lang="en-GB" sz="3600" b="1" dirty="0">
                <a:solidFill>
                  <a:srgbClr val="000099"/>
                </a:solidFill>
                <a:latin typeface="Gill Sans" charset="0"/>
                <a:ea typeface="Gill Sans" charset="0"/>
                <a:cs typeface="Gill Sans" charset="0"/>
              </a:rPr>
              <a:t>What is Conflict?</a:t>
            </a:r>
          </a:p>
        </p:txBody>
      </p:sp>
      <p:sp>
        <p:nvSpPr>
          <p:cNvPr id="4" name="Content Placeholder 2"/>
          <p:cNvSpPr txBox="1">
            <a:spLocks/>
          </p:cNvSpPr>
          <p:nvPr/>
        </p:nvSpPr>
        <p:spPr>
          <a:xfrm>
            <a:off x="1016000" y="1027905"/>
            <a:ext cx="5669935" cy="4208117"/>
          </a:xfrm>
          <a:prstGeom prst="rect">
            <a:avLst/>
          </a:prstGeom>
        </p:spPr>
        <p:txBody>
          <a:bodyPr vert="horz" lIns="91440" tIns="45720" rIns="91440" bIns="45720" rtlCol="0">
            <a:noAutofit/>
          </a:bodyPr>
          <a:lstStyle>
            <a:lvl1pPr marL="457200" indent="-457200" algn="l" defTabSz="914400" rtl="0" eaLnBrk="1" latinLnBrk="0" hangingPunct="1">
              <a:lnSpc>
                <a:spcPct val="90000"/>
              </a:lnSpc>
              <a:spcBef>
                <a:spcPts val="1000"/>
              </a:spcBef>
              <a:buFont typeface="Wingdings" panose="05000000000000000000" pitchFamily="2" charset="2"/>
              <a:buChar char="q"/>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buFont typeface="Arial" panose="020B0604020202020204" pitchFamily="34" charset="0"/>
              <a:buChar char="•"/>
            </a:pPr>
            <a:r>
              <a:rPr lang="en-GB" sz="2400" dirty="0">
                <a:latin typeface="Gill Sans" charset="0"/>
                <a:ea typeface="Gill Sans" charset="0"/>
                <a:cs typeface="Gill Sans" charset="0"/>
              </a:rPr>
              <a:t>Conflict is not the same as violence – conflict is not always violent, or even immediately obvious</a:t>
            </a:r>
          </a:p>
          <a:p>
            <a:pPr algn="just">
              <a:lnSpc>
                <a:spcPct val="100000"/>
              </a:lnSpc>
              <a:buFont typeface="Arial" panose="020B0604020202020204" pitchFamily="34" charset="0"/>
              <a:buChar char="•"/>
            </a:pPr>
            <a:endParaRPr lang="en-GB" sz="2400" dirty="0">
              <a:latin typeface="Gill Sans" charset="0"/>
              <a:ea typeface="Gill Sans" charset="0"/>
              <a:cs typeface="Gill Sans" charset="0"/>
            </a:endParaRPr>
          </a:p>
          <a:p>
            <a:pPr algn="just">
              <a:lnSpc>
                <a:spcPct val="100000"/>
              </a:lnSpc>
              <a:buFont typeface="Arial" panose="020B0604020202020204" pitchFamily="34" charset="0"/>
              <a:buChar char="•"/>
            </a:pPr>
            <a:r>
              <a:rPr lang="en-GB" sz="2400" dirty="0">
                <a:latin typeface="Gill Sans" charset="0"/>
                <a:ea typeface="Gill Sans" charset="0"/>
                <a:cs typeface="Gill Sans" charset="0"/>
              </a:rPr>
              <a:t>Conflict often accompanies change; of course this means it occurs around conservation interventions, especially where resource access or availability is impacted</a:t>
            </a:r>
          </a:p>
          <a:p>
            <a:pPr algn="just">
              <a:lnSpc>
                <a:spcPct val="100000"/>
              </a:lnSpc>
            </a:pPr>
            <a:endParaRPr lang="en-GB" sz="2400" dirty="0">
              <a:latin typeface="Gill Sans" charset="0"/>
              <a:ea typeface="Gill Sans" charset="0"/>
              <a:cs typeface="Gill Sans" charset="0"/>
            </a:endParaRPr>
          </a:p>
          <a:p>
            <a:pPr marL="0" indent="0" algn="just">
              <a:lnSpc>
                <a:spcPct val="100000"/>
              </a:lnSpc>
              <a:buFont typeface="Wingdings" panose="05000000000000000000" pitchFamily="2" charset="2"/>
              <a:buNone/>
            </a:pPr>
            <a:endParaRPr lang="en-GB" dirty="0">
              <a:latin typeface="Gill Sans" charset="0"/>
              <a:ea typeface="Gill Sans" charset="0"/>
              <a:cs typeface="Gill Sans" charset="0"/>
            </a:endParaRPr>
          </a:p>
        </p:txBody>
      </p:sp>
      <p:sp>
        <p:nvSpPr>
          <p:cNvPr id="5" name="Content Placeholder 2"/>
          <p:cNvSpPr txBox="1">
            <a:spLocks/>
          </p:cNvSpPr>
          <p:nvPr/>
        </p:nvSpPr>
        <p:spPr>
          <a:xfrm>
            <a:off x="878303" y="5597433"/>
            <a:ext cx="10460255" cy="898543"/>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Font typeface="Wingdings" panose="05000000000000000000" pitchFamily="2" charset="2"/>
              <a:buChar char="q"/>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Wingdings" panose="05000000000000000000" pitchFamily="2" charset="2"/>
              <a:buNone/>
            </a:pPr>
            <a:endParaRPr lang="en-GB" dirty="0">
              <a:latin typeface="Gill Sans" charset="0"/>
              <a:ea typeface="Gill Sans" charset="0"/>
              <a:cs typeface="Gill Sans" charset="0"/>
            </a:endParaRPr>
          </a:p>
        </p:txBody>
      </p:sp>
      <p:sp>
        <p:nvSpPr>
          <p:cNvPr id="8" name="Slide Number Placeholder 7"/>
          <p:cNvSpPr>
            <a:spLocks noGrp="1"/>
          </p:cNvSpPr>
          <p:nvPr>
            <p:ph type="sldNum" sz="quarter" idx="12"/>
          </p:nvPr>
        </p:nvSpPr>
        <p:spPr/>
        <p:txBody>
          <a:bodyPr/>
          <a:lstStyle/>
          <a:p>
            <a:fld id="{D8AC6650-73DF-46B7-A688-A216FA2CA224}" type="slidenum">
              <a:rPr lang="en-GB" smtClean="0"/>
              <a:t>5</a:t>
            </a:fld>
            <a:endParaRPr lang="en-GB"/>
          </a:p>
        </p:txBody>
      </p:sp>
      <p:pic>
        <p:nvPicPr>
          <p:cNvPr id="6" name="Picture 1">
            <a:extLst>
              <a:ext uri="{FF2B5EF4-FFF2-40B4-BE49-F238E27FC236}">
                <a16:creationId xmlns:a16="http://schemas.microsoft.com/office/drawing/2014/main" id="{6C894830-70C9-294B-9580-FF38F1AD8CC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57884" y="1027905"/>
            <a:ext cx="4841057" cy="3213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125293BD-C343-1F4B-9E11-867073896E3D}"/>
              </a:ext>
            </a:extLst>
          </p:cNvPr>
          <p:cNvSpPr txBox="1"/>
          <p:nvPr/>
        </p:nvSpPr>
        <p:spPr>
          <a:xfrm>
            <a:off x="1016000" y="5236023"/>
            <a:ext cx="10629382" cy="830997"/>
          </a:xfrm>
          <a:prstGeom prst="rect">
            <a:avLst/>
          </a:prstGeom>
          <a:noFill/>
        </p:spPr>
        <p:txBody>
          <a:bodyPr wrap="square" rtlCol="0">
            <a:spAutoFit/>
          </a:bodyPr>
          <a:lstStyle/>
          <a:p>
            <a:pPr marL="342900" indent="-342900" algn="just">
              <a:lnSpc>
                <a:spcPct val="100000"/>
              </a:lnSpc>
              <a:buFont typeface="Arial" panose="020B0604020202020204" pitchFamily="34" charset="0"/>
              <a:buChar char="•"/>
            </a:pPr>
            <a:r>
              <a:rPr lang="en-GB" sz="2400" dirty="0">
                <a:latin typeface="Gill Sans" charset="0"/>
                <a:ea typeface="Gill Sans" charset="0"/>
                <a:cs typeface="Gill Sans" charset="0"/>
              </a:rPr>
              <a:t>Generally seen as negative, but this need not be the case, provided the conflict  is acknowledged, understood, and transformed into a positive force for change</a:t>
            </a:r>
          </a:p>
        </p:txBody>
      </p:sp>
    </p:spTree>
    <p:extLst>
      <p:ext uri="{BB962C8B-B14F-4D97-AF65-F5344CB8AC3E}">
        <p14:creationId xmlns:p14="http://schemas.microsoft.com/office/powerpoint/2010/main" val="35560500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37B31-0E14-9246-A064-13ECA6919364}"/>
              </a:ext>
            </a:extLst>
          </p:cNvPr>
          <p:cNvSpPr>
            <a:spLocks noGrp="1"/>
          </p:cNvSpPr>
          <p:nvPr>
            <p:ph type="title"/>
          </p:nvPr>
        </p:nvSpPr>
        <p:spPr>
          <a:xfrm>
            <a:off x="1269999" y="301624"/>
            <a:ext cx="9885363" cy="688975"/>
          </a:xfrm>
        </p:spPr>
        <p:txBody>
          <a:bodyPr>
            <a:normAutofit/>
          </a:bodyPr>
          <a:lstStyle/>
          <a:p>
            <a:pPr>
              <a:defRPr/>
            </a:pPr>
            <a:r>
              <a:rPr lang="en-US" sz="4000" b="1" dirty="0">
                <a:latin typeface="Gill Sans MT" panose="020B0502020104020203" pitchFamily="34" charset="0"/>
                <a:ea typeface="+mj-ea"/>
                <a:cs typeface="+mj-cs"/>
              </a:rPr>
              <a:t>Conflict management strategies  </a:t>
            </a:r>
          </a:p>
        </p:txBody>
      </p:sp>
      <p:sp>
        <p:nvSpPr>
          <p:cNvPr id="3" name="Content Placeholder 2">
            <a:extLst>
              <a:ext uri="{FF2B5EF4-FFF2-40B4-BE49-F238E27FC236}">
                <a16:creationId xmlns:a16="http://schemas.microsoft.com/office/drawing/2014/main" id="{EF1476EF-75A7-A549-844C-8B3E9BCC6417}"/>
              </a:ext>
            </a:extLst>
          </p:cNvPr>
          <p:cNvSpPr>
            <a:spLocks noGrp="1"/>
          </p:cNvSpPr>
          <p:nvPr>
            <p:ph idx="1"/>
          </p:nvPr>
        </p:nvSpPr>
        <p:spPr>
          <a:xfrm>
            <a:off x="1371600" y="2286000"/>
            <a:ext cx="4095135" cy="3581400"/>
          </a:xfrm>
        </p:spPr>
        <p:txBody>
          <a:bodyPr/>
          <a:lstStyle/>
          <a:p>
            <a:pPr marL="457200" indent="-457200">
              <a:lnSpc>
                <a:spcPct val="100000"/>
              </a:lnSpc>
              <a:spcBef>
                <a:spcPct val="0"/>
              </a:spcBef>
              <a:spcAft>
                <a:spcPct val="0"/>
              </a:spcAft>
              <a:buClr>
                <a:srgbClr val="000099"/>
              </a:buClr>
              <a:buSzTx/>
              <a:buFont typeface="+mj-lt"/>
              <a:buAutoNum type="arabicParenR"/>
              <a:defRPr/>
            </a:pPr>
            <a:r>
              <a:rPr lang="en-US" altLang="en-US" sz="2400" b="1" dirty="0">
                <a:solidFill>
                  <a:prstClr val="black"/>
                </a:solidFill>
                <a:latin typeface="Gill Sans MT" panose="020B0502020104020203" pitchFamily="34" charset="77"/>
                <a:cs typeface="Arial" panose="020B0604020202020204" pitchFamily="34" charset="0"/>
              </a:rPr>
              <a:t>avoiding</a:t>
            </a:r>
            <a:r>
              <a:rPr lang="en-US" altLang="en-US" sz="2400" dirty="0">
                <a:solidFill>
                  <a:prstClr val="black"/>
                </a:solidFill>
                <a:latin typeface="Gill Sans MT" panose="020B0502020104020203" pitchFamily="34" charset="77"/>
                <a:cs typeface="Arial" panose="020B0604020202020204" pitchFamily="34" charset="0"/>
              </a:rPr>
              <a:t>,</a:t>
            </a:r>
          </a:p>
          <a:p>
            <a:pPr marL="457200" indent="-457200">
              <a:lnSpc>
                <a:spcPct val="100000"/>
              </a:lnSpc>
              <a:spcBef>
                <a:spcPct val="0"/>
              </a:spcBef>
              <a:spcAft>
                <a:spcPct val="0"/>
              </a:spcAft>
              <a:buClr>
                <a:srgbClr val="000099"/>
              </a:buClr>
              <a:buSzTx/>
              <a:buFont typeface="+mj-lt"/>
              <a:buAutoNum type="arabicParenR"/>
              <a:defRPr/>
            </a:pPr>
            <a:endParaRPr lang="en-US" altLang="en-US" sz="2400" dirty="0">
              <a:solidFill>
                <a:prstClr val="black"/>
              </a:solidFill>
              <a:latin typeface="Gill Sans MT" panose="020B0502020104020203" pitchFamily="34" charset="77"/>
              <a:cs typeface="Arial" panose="020B0604020202020204" pitchFamily="34" charset="0"/>
            </a:endParaRPr>
          </a:p>
          <a:p>
            <a:pPr marL="457200" indent="-457200">
              <a:lnSpc>
                <a:spcPct val="100000"/>
              </a:lnSpc>
              <a:spcBef>
                <a:spcPct val="0"/>
              </a:spcBef>
              <a:spcAft>
                <a:spcPct val="0"/>
              </a:spcAft>
              <a:buClr>
                <a:srgbClr val="000099"/>
              </a:buClr>
              <a:buSzTx/>
              <a:buFont typeface="+mj-lt"/>
              <a:buAutoNum type="arabicParenR"/>
              <a:defRPr/>
            </a:pPr>
            <a:r>
              <a:rPr lang="en-US" altLang="en-US" sz="2400" b="1" dirty="0">
                <a:solidFill>
                  <a:prstClr val="black"/>
                </a:solidFill>
                <a:latin typeface="Gill Sans MT" panose="020B0502020104020203" pitchFamily="34" charset="77"/>
                <a:cs typeface="Arial" panose="020B0604020202020204" pitchFamily="34" charset="0"/>
              </a:rPr>
              <a:t>defeating, </a:t>
            </a:r>
          </a:p>
          <a:p>
            <a:pPr marL="457200" indent="-457200">
              <a:lnSpc>
                <a:spcPct val="100000"/>
              </a:lnSpc>
              <a:spcBef>
                <a:spcPct val="0"/>
              </a:spcBef>
              <a:spcAft>
                <a:spcPct val="0"/>
              </a:spcAft>
              <a:buClr>
                <a:srgbClr val="000099"/>
              </a:buClr>
              <a:buSzTx/>
              <a:buFont typeface="+mj-lt"/>
              <a:buAutoNum type="arabicParenR"/>
              <a:defRPr/>
            </a:pPr>
            <a:endParaRPr lang="en-US" altLang="en-US" sz="2400" b="1" dirty="0">
              <a:solidFill>
                <a:prstClr val="black"/>
              </a:solidFill>
              <a:latin typeface="Gill Sans MT" panose="020B0502020104020203" pitchFamily="34" charset="77"/>
              <a:cs typeface="Arial" panose="020B0604020202020204" pitchFamily="34" charset="0"/>
            </a:endParaRPr>
          </a:p>
          <a:p>
            <a:pPr marL="457200" indent="-457200">
              <a:lnSpc>
                <a:spcPct val="100000"/>
              </a:lnSpc>
              <a:spcBef>
                <a:spcPct val="0"/>
              </a:spcBef>
              <a:spcAft>
                <a:spcPct val="0"/>
              </a:spcAft>
              <a:buClr>
                <a:srgbClr val="000099"/>
              </a:buClr>
              <a:buSzTx/>
              <a:buFont typeface="+mj-lt"/>
              <a:buAutoNum type="arabicParenR"/>
              <a:defRPr/>
            </a:pPr>
            <a:r>
              <a:rPr lang="en-US" altLang="en-US" sz="2400" b="1" dirty="0">
                <a:solidFill>
                  <a:prstClr val="black"/>
                </a:solidFill>
                <a:latin typeface="Gill Sans MT" panose="020B0502020104020203" pitchFamily="34" charset="77"/>
                <a:cs typeface="Arial" panose="020B0604020202020204" pitchFamily="34" charset="0"/>
              </a:rPr>
              <a:t>compromising</a:t>
            </a:r>
            <a:r>
              <a:rPr lang="en-US" altLang="en-US" sz="2400" dirty="0">
                <a:solidFill>
                  <a:prstClr val="black"/>
                </a:solidFill>
                <a:latin typeface="Gill Sans MT" panose="020B0502020104020203" pitchFamily="34" charset="77"/>
                <a:cs typeface="Arial" panose="020B0604020202020204" pitchFamily="34" charset="0"/>
              </a:rPr>
              <a:t>, </a:t>
            </a:r>
          </a:p>
          <a:p>
            <a:pPr marL="457200" indent="-457200">
              <a:lnSpc>
                <a:spcPct val="100000"/>
              </a:lnSpc>
              <a:spcBef>
                <a:spcPct val="0"/>
              </a:spcBef>
              <a:spcAft>
                <a:spcPct val="0"/>
              </a:spcAft>
              <a:buClr>
                <a:srgbClr val="000099"/>
              </a:buClr>
              <a:buSzTx/>
              <a:buFont typeface="+mj-lt"/>
              <a:buAutoNum type="arabicParenR"/>
              <a:defRPr/>
            </a:pPr>
            <a:endParaRPr lang="en-US" altLang="en-US" sz="2400" dirty="0">
              <a:solidFill>
                <a:prstClr val="black"/>
              </a:solidFill>
              <a:latin typeface="Gill Sans MT" panose="020B0502020104020203" pitchFamily="34" charset="77"/>
              <a:cs typeface="Arial" panose="020B0604020202020204" pitchFamily="34" charset="0"/>
            </a:endParaRPr>
          </a:p>
          <a:p>
            <a:pPr marL="457200" indent="-457200">
              <a:lnSpc>
                <a:spcPct val="100000"/>
              </a:lnSpc>
              <a:spcBef>
                <a:spcPct val="0"/>
              </a:spcBef>
              <a:spcAft>
                <a:spcPct val="0"/>
              </a:spcAft>
              <a:buClr>
                <a:srgbClr val="000099"/>
              </a:buClr>
              <a:buSzTx/>
              <a:buFont typeface="+mj-lt"/>
              <a:buAutoNum type="arabicParenR"/>
              <a:defRPr/>
            </a:pPr>
            <a:r>
              <a:rPr lang="en-US" altLang="en-US" sz="2400" b="1" dirty="0">
                <a:solidFill>
                  <a:prstClr val="black"/>
                </a:solidFill>
                <a:latin typeface="Gill Sans MT" panose="020B0502020104020203" pitchFamily="34" charset="77"/>
                <a:cs typeface="Arial" panose="020B0604020202020204" pitchFamily="34" charset="0"/>
              </a:rPr>
              <a:t>accommodating</a:t>
            </a:r>
            <a:r>
              <a:rPr lang="en-US" altLang="en-US" sz="2400" dirty="0">
                <a:solidFill>
                  <a:prstClr val="black"/>
                </a:solidFill>
                <a:latin typeface="Gill Sans MT" panose="020B0502020104020203" pitchFamily="34" charset="77"/>
                <a:cs typeface="Arial" panose="020B0604020202020204" pitchFamily="34" charset="0"/>
              </a:rPr>
              <a:t>, and </a:t>
            </a:r>
          </a:p>
          <a:p>
            <a:pPr marL="457200" indent="-457200">
              <a:lnSpc>
                <a:spcPct val="100000"/>
              </a:lnSpc>
              <a:spcBef>
                <a:spcPct val="0"/>
              </a:spcBef>
              <a:spcAft>
                <a:spcPct val="0"/>
              </a:spcAft>
              <a:buClr>
                <a:srgbClr val="000099"/>
              </a:buClr>
              <a:buSzTx/>
              <a:buFont typeface="+mj-lt"/>
              <a:buAutoNum type="arabicParenR"/>
              <a:defRPr/>
            </a:pPr>
            <a:endParaRPr lang="en-US" altLang="en-US" sz="2400" dirty="0">
              <a:solidFill>
                <a:prstClr val="black"/>
              </a:solidFill>
              <a:latin typeface="Gill Sans MT" panose="020B0502020104020203" pitchFamily="34" charset="77"/>
              <a:cs typeface="Arial" panose="020B0604020202020204" pitchFamily="34" charset="0"/>
            </a:endParaRPr>
          </a:p>
          <a:p>
            <a:pPr marL="457200" indent="-457200">
              <a:lnSpc>
                <a:spcPct val="100000"/>
              </a:lnSpc>
              <a:spcBef>
                <a:spcPct val="0"/>
              </a:spcBef>
              <a:spcAft>
                <a:spcPct val="0"/>
              </a:spcAft>
              <a:buClr>
                <a:srgbClr val="000099"/>
              </a:buClr>
              <a:buSzTx/>
              <a:buFont typeface="+mj-lt"/>
              <a:buAutoNum type="arabicParenR"/>
              <a:defRPr/>
            </a:pPr>
            <a:r>
              <a:rPr lang="en-US" altLang="en-US" sz="2400" b="1" dirty="0">
                <a:solidFill>
                  <a:prstClr val="black"/>
                </a:solidFill>
                <a:latin typeface="Gill Sans MT" panose="020B0502020104020203" pitchFamily="34" charset="77"/>
                <a:cs typeface="Arial" panose="020B0604020202020204" pitchFamily="34" charset="0"/>
              </a:rPr>
              <a:t>collaborating</a:t>
            </a:r>
            <a:endParaRPr lang="en-US" altLang="en-US" sz="2400" dirty="0">
              <a:solidFill>
                <a:prstClr val="black"/>
              </a:solidFill>
              <a:latin typeface="Gill Sans MT" panose="020B0502020104020203" pitchFamily="34" charset="77"/>
              <a:cs typeface="Arial" panose="020B0604020202020204" pitchFamily="34" charset="0"/>
            </a:endParaRPr>
          </a:p>
          <a:p>
            <a:pPr>
              <a:defRPr/>
            </a:pPr>
            <a:endParaRPr lang="en-US" dirty="0"/>
          </a:p>
        </p:txBody>
      </p:sp>
      <p:pic>
        <p:nvPicPr>
          <p:cNvPr id="32771" name="Picture 3">
            <a:extLst>
              <a:ext uri="{FF2B5EF4-FFF2-40B4-BE49-F238E27FC236}">
                <a16:creationId xmlns:a16="http://schemas.microsoft.com/office/drawing/2014/main" id="{51B1B8DF-CD8A-5A4E-AE86-F76C52101E1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41963" y="2039938"/>
            <a:ext cx="5630391" cy="398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Rectangle 4">
            <a:extLst>
              <a:ext uri="{FF2B5EF4-FFF2-40B4-BE49-F238E27FC236}">
                <a16:creationId xmlns:a16="http://schemas.microsoft.com/office/drawing/2014/main" id="{C22AD22B-08A4-7C48-9A5A-24CCB4370552}"/>
              </a:ext>
            </a:extLst>
          </p:cNvPr>
          <p:cNvSpPr>
            <a:spLocks noChangeArrowheads="1"/>
          </p:cNvSpPr>
          <p:nvPr/>
        </p:nvSpPr>
        <p:spPr bwMode="auto">
          <a:xfrm>
            <a:off x="1269999" y="1236661"/>
            <a:ext cx="101917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Clr>
                <a:srgbClr val="99CB38"/>
              </a:buClr>
            </a:pPr>
            <a:r>
              <a:rPr lang="en-US" altLang="en-US" sz="2800" dirty="0">
                <a:solidFill>
                  <a:srgbClr val="000000"/>
                </a:solidFill>
                <a:latin typeface="Gill Sans MT" panose="020B0502020104020203" pitchFamily="34" charset="77"/>
              </a:rPr>
              <a:t>Which of these strategies are suitable and not suitable for you?</a:t>
            </a:r>
          </a:p>
        </p:txBody>
      </p:sp>
    </p:spTree>
    <p:extLst>
      <p:ext uri="{BB962C8B-B14F-4D97-AF65-F5344CB8AC3E}">
        <p14:creationId xmlns:p14="http://schemas.microsoft.com/office/powerpoint/2010/main" val="42844631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955863" y="679309"/>
            <a:ext cx="10997513" cy="689021"/>
          </a:xfrm>
        </p:spPr>
        <p:txBody>
          <a:bodyPr>
            <a:noAutofit/>
          </a:bodyPr>
          <a:lstStyle/>
          <a:p>
            <a:r>
              <a:rPr lang="en-US" sz="4000" b="1" dirty="0">
                <a:solidFill>
                  <a:srgbClr val="000099"/>
                </a:solidFill>
                <a:latin typeface="Gill Sans MT" panose="020B0502020104020203" pitchFamily="34" charset="0"/>
              </a:rPr>
              <a:t>Conflict management: checklist of basic steps</a:t>
            </a:r>
            <a:endParaRPr lang="en-GB" sz="4000" b="1" dirty="0">
              <a:solidFill>
                <a:srgbClr val="000099"/>
              </a:solidFill>
            </a:endParaRPr>
          </a:p>
        </p:txBody>
      </p:sp>
      <p:sp>
        <p:nvSpPr>
          <p:cNvPr id="3" name="Slide Number Placeholder 2"/>
          <p:cNvSpPr>
            <a:spLocks noGrp="1"/>
          </p:cNvSpPr>
          <p:nvPr>
            <p:ph type="sldNum" sz="quarter" idx="12"/>
          </p:nvPr>
        </p:nvSpPr>
        <p:spPr/>
        <p:txBody>
          <a:bodyPr/>
          <a:lstStyle/>
          <a:p>
            <a:fld id="{D8AC6650-73DF-46B7-A688-A216FA2CA224}" type="slidenum">
              <a:rPr lang="en-GB" smtClean="0"/>
              <a:t>51</a:t>
            </a:fld>
            <a:endParaRPr lang="en-GB"/>
          </a:p>
        </p:txBody>
      </p:sp>
      <p:sp>
        <p:nvSpPr>
          <p:cNvPr id="8" name="Content Placeholder 11">
            <a:extLst>
              <a:ext uri="{FF2B5EF4-FFF2-40B4-BE49-F238E27FC236}">
                <a16:creationId xmlns:a16="http://schemas.microsoft.com/office/drawing/2014/main" id="{73DB074D-DCD6-AB4E-AA8A-038CDED8BF01}"/>
              </a:ext>
            </a:extLst>
          </p:cNvPr>
          <p:cNvSpPr txBox="1">
            <a:spLocks/>
          </p:cNvSpPr>
          <p:nvPr/>
        </p:nvSpPr>
        <p:spPr>
          <a:xfrm>
            <a:off x="1067074" y="1890230"/>
            <a:ext cx="10494600" cy="4027488"/>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514350" lvl="1" indent="-514350">
              <a:buFont typeface="+mj-lt"/>
              <a:buAutoNum type="arabicPeriod"/>
            </a:pPr>
            <a:r>
              <a:rPr lang="en-GB" sz="2800" b="1" i="0" dirty="0">
                <a:latin typeface="Gill Sans MT" charset="0"/>
                <a:ea typeface="Gill Sans MT" charset="0"/>
                <a:cs typeface="Gill Sans MT" charset="0"/>
              </a:rPr>
              <a:t>Conflict analysis</a:t>
            </a:r>
            <a:endParaRPr lang="en-US" sz="2800" b="1" i="0" dirty="0">
              <a:latin typeface="Gill Sans MT" charset="0"/>
              <a:ea typeface="Gill Sans MT" charset="0"/>
              <a:cs typeface="Gill Sans MT" charset="0"/>
            </a:endParaRPr>
          </a:p>
          <a:p>
            <a:pPr lvl="1"/>
            <a:r>
              <a:rPr lang="en-US" sz="2800" i="0" dirty="0">
                <a:latin typeface="Gill Sans MT" charset="0"/>
                <a:ea typeface="Gill Sans MT" charset="0"/>
                <a:cs typeface="Gill Sans MT" charset="0"/>
              </a:rPr>
              <a:t>Problem and causes or sources of conflict </a:t>
            </a:r>
          </a:p>
          <a:p>
            <a:pPr lvl="1"/>
            <a:r>
              <a:rPr lang="en-US" sz="2800" i="0" dirty="0">
                <a:latin typeface="Gill Sans MT" charset="0"/>
                <a:ea typeface="Gill Sans MT" charset="0"/>
                <a:cs typeface="Gill Sans MT" charset="0"/>
              </a:rPr>
              <a:t>Stakeholder identification </a:t>
            </a:r>
          </a:p>
          <a:p>
            <a:pPr lvl="1"/>
            <a:r>
              <a:rPr lang="en-US" sz="2800" i="0" dirty="0">
                <a:latin typeface="Gill Sans MT" charset="0"/>
                <a:ea typeface="Gill Sans MT" charset="0"/>
                <a:cs typeface="Gill Sans MT" charset="0"/>
              </a:rPr>
              <a:t>Identification and understanding, PINS </a:t>
            </a:r>
          </a:p>
          <a:p>
            <a:pPr marL="514350" lvl="1" indent="-514350">
              <a:buFont typeface="+mj-lt"/>
              <a:buAutoNum type="arabicPeriod" startAt="2"/>
            </a:pPr>
            <a:r>
              <a:rPr lang="en-US" sz="2800" b="1" i="0" dirty="0">
                <a:latin typeface="Gill Sans MT" charset="0"/>
                <a:ea typeface="Gill Sans MT" charset="0"/>
                <a:cs typeface="Gill Sans MT" charset="0"/>
              </a:rPr>
              <a:t>Identify solutions</a:t>
            </a:r>
            <a:r>
              <a:rPr lang="en-US" sz="2800" i="0" dirty="0">
                <a:latin typeface="Gill Sans MT" charset="0"/>
                <a:ea typeface="Gill Sans MT" charset="0"/>
                <a:cs typeface="Gill Sans MT" charset="0"/>
              </a:rPr>
              <a:t>; engage stakeholders, sensitization, awareness</a:t>
            </a:r>
          </a:p>
          <a:p>
            <a:pPr lvl="1"/>
            <a:r>
              <a:rPr lang="en-US" sz="2800" i="0" dirty="0">
                <a:latin typeface="Gill Sans MT" charset="0"/>
                <a:ea typeface="Gill Sans MT" charset="0"/>
                <a:cs typeface="Gill Sans MT" charset="0"/>
              </a:rPr>
              <a:t>Identify solutions both disputants can support </a:t>
            </a:r>
          </a:p>
          <a:p>
            <a:pPr marL="514350" lvl="1" indent="-514350">
              <a:buFont typeface="+mj-lt"/>
              <a:buAutoNum type="arabicPeriod" startAt="3"/>
            </a:pPr>
            <a:r>
              <a:rPr lang="en-US" sz="2800" b="1" i="0" dirty="0">
                <a:latin typeface="Gill Sans MT" charset="0"/>
              </a:rPr>
              <a:t>Agreement</a:t>
            </a:r>
            <a:r>
              <a:rPr lang="en-US" sz="2800" i="0" dirty="0">
                <a:latin typeface="Gill Sans MT" charset="0"/>
              </a:rPr>
              <a:t> </a:t>
            </a:r>
          </a:p>
          <a:p>
            <a:pPr marL="514350" lvl="1" indent="-514350">
              <a:buFont typeface="+mj-lt"/>
              <a:buAutoNum type="arabicPeriod" startAt="3"/>
            </a:pPr>
            <a:r>
              <a:rPr lang="en-US" sz="2800" b="1" i="0" dirty="0">
                <a:latin typeface="Gill Sans MT" charset="0"/>
              </a:rPr>
              <a:t>Execute agreement</a:t>
            </a:r>
            <a:endParaRPr lang="en-US" sz="6000" b="1" i="0" dirty="0">
              <a:latin typeface="Gill Sans MT" panose="020B0502020104020203" pitchFamily="34" charset="0"/>
            </a:endParaRPr>
          </a:p>
        </p:txBody>
      </p:sp>
      <p:sp>
        <p:nvSpPr>
          <p:cNvPr id="2" name="TextBox 1">
            <a:extLst>
              <a:ext uri="{FF2B5EF4-FFF2-40B4-BE49-F238E27FC236}">
                <a16:creationId xmlns:a16="http://schemas.microsoft.com/office/drawing/2014/main" id="{661A4C20-AFD7-D94F-9F72-A304BC553554}"/>
              </a:ext>
            </a:extLst>
          </p:cNvPr>
          <p:cNvSpPr txBox="1"/>
          <p:nvPr/>
        </p:nvSpPr>
        <p:spPr>
          <a:xfrm>
            <a:off x="8268929" y="2035811"/>
            <a:ext cx="3684447" cy="138499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800" i="1" dirty="0">
                <a:latin typeface="Gill Sans MT" panose="020B0502020104020203" pitchFamily="34" charset="77"/>
              </a:rPr>
              <a:t>We have covered the components of Step 1 earlier in this section</a:t>
            </a:r>
          </a:p>
        </p:txBody>
      </p:sp>
      <p:sp>
        <p:nvSpPr>
          <p:cNvPr id="4" name="Right Brace 3">
            <a:extLst>
              <a:ext uri="{FF2B5EF4-FFF2-40B4-BE49-F238E27FC236}">
                <a16:creationId xmlns:a16="http://schemas.microsoft.com/office/drawing/2014/main" id="{372DE626-2584-9D47-BBCF-320F23FFF9E9}"/>
              </a:ext>
            </a:extLst>
          </p:cNvPr>
          <p:cNvSpPr/>
          <p:nvPr/>
        </p:nvSpPr>
        <p:spPr>
          <a:xfrm>
            <a:off x="7472516" y="1870520"/>
            <a:ext cx="639097" cy="1855437"/>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3417507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0C81B-D3BC-D641-97CD-FCD411091D3E}"/>
              </a:ext>
            </a:extLst>
          </p:cNvPr>
          <p:cNvSpPr>
            <a:spLocks noGrp="1"/>
          </p:cNvSpPr>
          <p:nvPr>
            <p:ph type="title"/>
          </p:nvPr>
        </p:nvSpPr>
        <p:spPr>
          <a:xfrm>
            <a:off x="893763" y="680353"/>
            <a:ext cx="10412412" cy="857250"/>
          </a:xfrm>
        </p:spPr>
        <p:txBody>
          <a:bodyPr>
            <a:noAutofit/>
          </a:bodyPr>
          <a:lstStyle/>
          <a:p>
            <a:pPr>
              <a:defRPr/>
            </a:pPr>
            <a:r>
              <a:rPr lang="en-US" sz="3600" b="1" dirty="0">
                <a:latin typeface="Gill Sans MT" panose="020B0502020104020203" pitchFamily="34" charset="0"/>
                <a:ea typeface="+mj-ea"/>
                <a:cs typeface="+mj-cs"/>
              </a:rPr>
              <a:t>Conflict management: Step 2 of 4</a:t>
            </a:r>
            <a:br>
              <a:rPr lang="en-US" sz="3600" b="1" dirty="0">
                <a:latin typeface="Gill Sans MT" panose="020B0502020104020203" pitchFamily="34" charset="0"/>
                <a:ea typeface="+mj-ea"/>
                <a:cs typeface="+mj-cs"/>
              </a:rPr>
            </a:br>
            <a:r>
              <a:rPr lang="en-US" sz="3600" b="1" dirty="0">
                <a:latin typeface="Gill Sans MT" panose="020B0502020104020203" pitchFamily="34" charset="0"/>
                <a:ea typeface="+mj-ea"/>
                <a:cs typeface="+mj-cs"/>
              </a:rPr>
              <a:t>Identify solutions</a:t>
            </a:r>
          </a:p>
        </p:txBody>
      </p:sp>
      <p:sp>
        <p:nvSpPr>
          <p:cNvPr id="71682" name="Content Placeholder 2">
            <a:extLst>
              <a:ext uri="{FF2B5EF4-FFF2-40B4-BE49-F238E27FC236}">
                <a16:creationId xmlns:a16="http://schemas.microsoft.com/office/drawing/2014/main" id="{28C07AAB-EDA7-9641-9BDC-BAEDBE2C394E}"/>
              </a:ext>
            </a:extLst>
          </p:cNvPr>
          <p:cNvSpPr>
            <a:spLocks noGrp="1"/>
          </p:cNvSpPr>
          <p:nvPr>
            <p:ph idx="1"/>
          </p:nvPr>
        </p:nvSpPr>
        <p:spPr>
          <a:xfrm>
            <a:off x="893763" y="2094271"/>
            <a:ext cx="10993437" cy="4650461"/>
          </a:xfrm>
        </p:spPr>
        <p:txBody>
          <a:bodyPr>
            <a:normAutofit fontScale="92500" lnSpcReduction="10000"/>
          </a:bodyPr>
          <a:lstStyle/>
          <a:p>
            <a:pPr marL="0" indent="0">
              <a:buNone/>
            </a:pPr>
            <a:r>
              <a:rPr lang="en-US" altLang="en-US" sz="2800" b="1" dirty="0">
                <a:latin typeface="Gill Sans MT" panose="020B0502020104020203" pitchFamily="34" charset="77"/>
                <a:cs typeface="Arial" panose="020B0604020202020204" pitchFamily="34" charset="0"/>
              </a:rPr>
              <a:t>Processes which can support conflict resolution include:</a:t>
            </a:r>
          </a:p>
          <a:p>
            <a:pPr>
              <a:buFont typeface="Arial" panose="020B0604020202020204" pitchFamily="34" charset="0"/>
              <a:buChar char="•"/>
            </a:pPr>
            <a:r>
              <a:rPr lang="en-US" altLang="en-US" sz="2800" b="1" dirty="0">
                <a:solidFill>
                  <a:schemeClr val="tx1"/>
                </a:solidFill>
                <a:latin typeface="Gill Sans MT" panose="020B0502020104020203" pitchFamily="34" charset="77"/>
                <a:cs typeface="Arial" panose="020B0604020202020204" pitchFamily="34" charset="0"/>
              </a:rPr>
              <a:t>Consultation </a:t>
            </a:r>
            <a:r>
              <a:rPr lang="en-US" altLang="en-US" sz="2800" dirty="0">
                <a:solidFill>
                  <a:schemeClr val="tx1"/>
                </a:solidFill>
                <a:latin typeface="Gill Sans MT" panose="020B0502020104020203" pitchFamily="34" charset="77"/>
                <a:cs typeface="Arial" panose="020B0604020202020204" pitchFamily="34" charset="0"/>
              </a:rPr>
              <a:t>– decision-makers meet with interested stakeholder representatives to receive views on an issue</a:t>
            </a:r>
            <a:endParaRPr lang="en-US" altLang="en-US" sz="2800" b="1" dirty="0">
              <a:solidFill>
                <a:schemeClr val="tx1"/>
              </a:solidFill>
              <a:latin typeface="Gill Sans MT" panose="020B0502020104020203" pitchFamily="34" charset="77"/>
              <a:cs typeface="Arial" panose="020B0604020202020204" pitchFamily="34" charset="0"/>
            </a:endParaRPr>
          </a:p>
          <a:p>
            <a:pPr>
              <a:buFont typeface="Arial" panose="020B0604020202020204" pitchFamily="34" charset="0"/>
              <a:buChar char="•"/>
            </a:pPr>
            <a:r>
              <a:rPr lang="en-US" altLang="en-US" sz="2800" b="1" dirty="0">
                <a:solidFill>
                  <a:schemeClr val="tx1"/>
                </a:solidFill>
                <a:latin typeface="Gill Sans MT" panose="020B0502020104020203" pitchFamily="34" charset="77"/>
                <a:cs typeface="Arial" panose="020B0604020202020204" pitchFamily="34" charset="0"/>
              </a:rPr>
              <a:t>Dialogue </a:t>
            </a:r>
            <a:r>
              <a:rPr lang="en-US" altLang="en-US" sz="2800" dirty="0">
                <a:solidFill>
                  <a:schemeClr val="tx1"/>
                </a:solidFill>
                <a:latin typeface="Gill Sans MT" panose="020B0502020104020203" pitchFamily="34" charset="77"/>
                <a:cs typeface="Arial" panose="020B0604020202020204" pitchFamily="34" charset="0"/>
              </a:rPr>
              <a:t>– stakeholders are supported in direct communication with each other to achieve better understanding of each others’ respective perspectives</a:t>
            </a:r>
            <a:endParaRPr lang="en-US" altLang="en-US" sz="2800" b="1" dirty="0">
              <a:solidFill>
                <a:schemeClr val="tx1"/>
              </a:solidFill>
              <a:latin typeface="Gill Sans MT" panose="020B0502020104020203" pitchFamily="34" charset="77"/>
              <a:cs typeface="Arial" panose="020B0604020202020204" pitchFamily="34" charset="0"/>
            </a:endParaRPr>
          </a:p>
          <a:p>
            <a:pPr>
              <a:buFont typeface="Arial" panose="020B0604020202020204" pitchFamily="34" charset="0"/>
              <a:buChar char="•"/>
            </a:pPr>
            <a:r>
              <a:rPr lang="en-US" altLang="en-US" sz="2800" b="1" dirty="0">
                <a:solidFill>
                  <a:schemeClr val="tx1"/>
                </a:solidFill>
                <a:latin typeface="Gill Sans MT" panose="020B0502020104020203" pitchFamily="34" charset="77"/>
                <a:cs typeface="Arial" panose="020B0604020202020204" pitchFamily="34" charset="0"/>
              </a:rPr>
              <a:t>Negotiation </a:t>
            </a:r>
            <a:r>
              <a:rPr lang="en-US" altLang="en-US" sz="2800" dirty="0">
                <a:solidFill>
                  <a:schemeClr val="tx1"/>
                </a:solidFill>
                <a:latin typeface="Gill Sans MT" panose="020B0502020104020203" pitchFamily="34" charset="77"/>
                <a:cs typeface="Arial" panose="020B0604020202020204" pitchFamily="34" charset="0"/>
              </a:rPr>
              <a:t>– two or more parties have a structured dialogue about a conflict, to identify possible options for resolution together</a:t>
            </a:r>
            <a:endParaRPr lang="en-US" altLang="en-US" sz="2800" b="1" dirty="0">
              <a:solidFill>
                <a:schemeClr val="tx1"/>
              </a:solidFill>
              <a:latin typeface="Gill Sans MT" panose="020B0502020104020203" pitchFamily="34" charset="77"/>
              <a:cs typeface="Arial" panose="020B0604020202020204" pitchFamily="34" charset="0"/>
            </a:endParaRPr>
          </a:p>
          <a:p>
            <a:pPr>
              <a:buFont typeface="Arial" panose="020B0604020202020204" pitchFamily="34" charset="0"/>
              <a:buChar char="•"/>
            </a:pPr>
            <a:r>
              <a:rPr lang="en-US" altLang="en-US" sz="2800" b="1" dirty="0">
                <a:solidFill>
                  <a:schemeClr val="tx1"/>
                </a:solidFill>
                <a:latin typeface="Gill Sans MT" panose="020B0502020104020203" pitchFamily="34" charset="77"/>
                <a:cs typeface="Arial" panose="020B0604020202020204" pitchFamily="34" charset="0"/>
              </a:rPr>
              <a:t>Mediation </a:t>
            </a:r>
            <a:r>
              <a:rPr lang="en-US" altLang="en-US" sz="2800" dirty="0">
                <a:solidFill>
                  <a:schemeClr val="tx1"/>
                </a:solidFill>
                <a:latin typeface="Gill Sans MT" panose="020B0502020104020203" pitchFamily="34" charset="77"/>
                <a:cs typeface="Arial" panose="020B0604020202020204" pitchFamily="34" charset="0"/>
              </a:rPr>
              <a:t>– Like negotiations, but with a dedicated third party acting as a mediator to help parties clarify the problem and identify potential resolutions</a:t>
            </a:r>
            <a:endParaRPr lang="en-US" altLang="en-US" sz="2800" b="1" dirty="0">
              <a:solidFill>
                <a:schemeClr val="tx1"/>
              </a:solidFill>
              <a:latin typeface="Gill Sans MT" panose="020B0502020104020203" pitchFamily="34" charset="77"/>
              <a:cs typeface="Arial" panose="020B0604020202020204" pitchFamily="34" charset="0"/>
            </a:endParaRPr>
          </a:p>
          <a:p>
            <a:pPr marL="0" indent="0" algn="ctr">
              <a:buNone/>
            </a:pPr>
            <a:r>
              <a:rPr lang="en-US" altLang="en-US" sz="2800" i="1" dirty="0">
                <a:solidFill>
                  <a:schemeClr val="tx1"/>
                </a:solidFill>
                <a:latin typeface="Gill Sans MT" panose="020B0502020104020203" pitchFamily="34" charset="77"/>
                <a:cs typeface="Arial" panose="020B0604020202020204" pitchFamily="34" charset="0"/>
              </a:rPr>
              <a:t>These processes can be conducted in e.g. one-off dedicated workshops, or regular committee meetings. </a:t>
            </a:r>
          </a:p>
          <a:p>
            <a:pPr marL="0" indent="0">
              <a:buNone/>
            </a:pPr>
            <a:endParaRPr lang="en-US" altLang="en-US" dirty="0">
              <a:latin typeface="Gill Sans MT" panose="020B0502020104020203" pitchFamily="34" charset="77"/>
            </a:endParaRPr>
          </a:p>
          <a:p>
            <a:endParaRPr lang="en-US" altLang="en-US" dirty="0">
              <a:latin typeface="Gill Sans MT" panose="020B0502020104020203" pitchFamily="34" charset="77"/>
            </a:endParaRPr>
          </a:p>
        </p:txBody>
      </p:sp>
      <p:sp>
        <p:nvSpPr>
          <p:cNvPr id="6" name="TextBox 5">
            <a:extLst>
              <a:ext uri="{FF2B5EF4-FFF2-40B4-BE49-F238E27FC236}">
                <a16:creationId xmlns:a16="http://schemas.microsoft.com/office/drawing/2014/main" id="{E36C6204-C42A-6849-BCA9-0CBF072B0966}"/>
              </a:ext>
            </a:extLst>
          </p:cNvPr>
          <p:cNvSpPr txBox="1"/>
          <p:nvPr/>
        </p:nvSpPr>
        <p:spPr>
          <a:xfrm>
            <a:off x="838200" y="6375400"/>
            <a:ext cx="10617200" cy="369332"/>
          </a:xfrm>
          <a:prstGeom prst="rect">
            <a:avLst/>
          </a:prstGeom>
          <a:noFill/>
        </p:spPr>
        <p:txBody>
          <a:bodyPr wrap="square" rtlCol="0">
            <a:spAutoFit/>
          </a:bodyPr>
          <a:lstStyle/>
          <a:p>
            <a:r>
              <a:rPr lang="en-US" dirty="0">
                <a:latin typeface="Gill Sans MT" panose="020B0502020104020203" pitchFamily="34" charset="77"/>
              </a:rPr>
              <a:t>IISD 2009, p52</a:t>
            </a:r>
          </a:p>
        </p:txBody>
      </p:sp>
    </p:spTree>
    <p:extLst>
      <p:ext uri="{BB962C8B-B14F-4D97-AF65-F5344CB8AC3E}">
        <p14:creationId xmlns:p14="http://schemas.microsoft.com/office/powerpoint/2010/main" val="12583406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5D4D5B-925C-5D44-9DA4-8BAAF7CBA36A}"/>
              </a:ext>
            </a:extLst>
          </p:cNvPr>
          <p:cNvSpPr>
            <a:spLocks noGrp="1"/>
          </p:cNvSpPr>
          <p:nvPr>
            <p:ph idx="1"/>
          </p:nvPr>
        </p:nvSpPr>
        <p:spPr>
          <a:xfrm>
            <a:off x="856615" y="2270443"/>
            <a:ext cx="10981424" cy="4353877"/>
          </a:xfrm>
        </p:spPr>
        <p:txBody>
          <a:bodyPr>
            <a:normAutofit lnSpcReduction="10000"/>
          </a:bodyPr>
          <a:lstStyle/>
          <a:p>
            <a:pPr marL="0" indent="0">
              <a:buFont typeface="Calibri" panose="020F0502020204030204" pitchFamily="34" charset="0"/>
              <a:buNone/>
              <a:defRPr/>
            </a:pPr>
            <a:r>
              <a:rPr lang="en-US" sz="3200" dirty="0">
                <a:solidFill>
                  <a:schemeClr val="tx1"/>
                </a:solidFill>
                <a:latin typeface="Gill Sans MT" panose="020B0502020104020203" pitchFamily="34" charset="77"/>
                <a:cs typeface="Arial" panose="020B0604020202020204" pitchFamily="34" charset="0"/>
              </a:rPr>
              <a:t>When identifying solutions remember these strategic considerations </a:t>
            </a:r>
          </a:p>
          <a:p>
            <a:pPr marL="457200" indent="-457200">
              <a:buFont typeface="+mj-lt"/>
              <a:buAutoNum type="arabicParenR"/>
              <a:defRPr/>
            </a:pPr>
            <a:r>
              <a:rPr lang="en-US" sz="2800" dirty="0">
                <a:solidFill>
                  <a:schemeClr val="tx1"/>
                </a:solidFill>
                <a:latin typeface="Gill Sans MT" panose="020B0502020104020203" pitchFamily="34" charset="77"/>
                <a:cs typeface="Arial" panose="020B0604020202020204" pitchFamily="34" charset="0"/>
              </a:rPr>
              <a:t>Motivation</a:t>
            </a:r>
          </a:p>
          <a:p>
            <a:pPr>
              <a:defRPr/>
            </a:pPr>
            <a:r>
              <a:rPr lang="en-US" sz="2400" dirty="0">
                <a:solidFill>
                  <a:schemeClr val="tx1"/>
                </a:solidFill>
                <a:latin typeface="Gill Sans MT" panose="020B0502020104020203" pitchFamily="34" charset="77"/>
                <a:cs typeface="Arial" panose="020B0604020202020204" pitchFamily="34" charset="0"/>
              </a:rPr>
              <a:t>Benefits/incentives</a:t>
            </a:r>
          </a:p>
          <a:p>
            <a:pPr marL="806450" lvl="1" indent="-514350">
              <a:buFont typeface="+mj-lt"/>
              <a:buAutoNum type="romanLcPeriod"/>
              <a:defRPr/>
            </a:pPr>
            <a:r>
              <a:rPr lang="en-US" dirty="0">
                <a:solidFill>
                  <a:schemeClr val="tx1"/>
                </a:solidFill>
                <a:latin typeface="Gill Sans MT" panose="020B0502020104020203" pitchFamily="34" charset="77"/>
              </a:rPr>
              <a:t> Reduced costs</a:t>
            </a:r>
          </a:p>
          <a:p>
            <a:pPr marL="806450" lvl="1" indent="-514350">
              <a:buFont typeface="+mj-lt"/>
              <a:buAutoNum type="romanLcPeriod"/>
              <a:defRPr/>
            </a:pPr>
            <a:r>
              <a:rPr lang="en-US" dirty="0">
                <a:solidFill>
                  <a:schemeClr val="tx1"/>
                </a:solidFill>
                <a:latin typeface="Gill Sans MT" panose="020B0502020104020203" pitchFamily="34" charset="77"/>
              </a:rPr>
              <a:t> Improved livelihoods</a:t>
            </a:r>
          </a:p>
          <a:p>
            <a:pPr marL="806450" lvl="1" indent="-514350">
              <a:buFont typeface="+mj-lt"/>
              <a:buAutoNum type="romanLcPeriod"/>
              <a:defRPr/>
            </a:pPr>
            <a:r>
              <a:rPr lang="en-US" dirty="0">
                <a:solidFill>
                  <a:schemeClr val="tx1"/>
                </a:solidFill>
                <a:latin typeface="Gill Sans MT" panose="020B0502020104020203" pitchFamily="34" charset="77"/>
              </a:rPr>
              <a:t> Removal of negative impact</a:t>
            </a:r>
          </a:p>
          <a:p>
            <a:pPr marL="806450" lvl="1" indent="-514350">
              <a:buFont typeface="+mj-lt"/>
              <a:buAutoNum type="romanLcPeriod"/>
              <a:defRPr/>
            </a:pPr>
            <a:r>
              <a:rPr lang="en-US" dirty="0">
                <a:solidFill>
                  <a:schemeClr val="tx1"/>
                </a:solidFill>
                <a:latin typeface="Gill Sans MT" panose="020B0502020104020203" pitchFamily="34" charset="77"/>
              </a:rPr>
              <a:t> New opportunities</a:t>
            </a:r>
          </a:p>
          <a:p>
            <a:pPr marL="806450" lvl="1" indent="-514350">
              <a:buFont typeface="+mj-lt"/>
              <a:buAutoNum type="romanLcPeriod"/>
              <a:defRPr/>
            </a:pPr>
            <a:endParaRPr lang="en-US" dirty="0">
              <a:solidFill>
                <a:schemeClr val="tx1"/>
              </a:solidFill>
              <a:latin typeface="Gill Sans MT" panose="020B0502020104020203" pitchFamily="34" charset="77"/>
            </a:endParaRPr>
          </a:p>
          <a:p>
            <a:pPr marL="0" indent="0">
              <a:buFont typeface="Calibri" panose="020F0502020204030204" pitchFamily="34" charset="0"/>
              <a:buNone/>
              <a:defRPr/>
            </a:pPr>
            <a:r>
              <a:rPr lang="en-US" sz="2800" dirty="0">
                <a:solidFill>
                  <a:schemeClr val="tx1"/>
                </a:solidFill>
                <a:latin typeface="Gill Sans MT" panose="020B0502020104020203" pitchFamily="34" charset="77"/>
                <a:cs typeface="Arial" panose="020B0604020202020204" pitchFamily="34" charset="0"/>
              </a:rPr>
              <a:t>2) Interests and needs (think about tools for conflict analysis)</a:t>
            </a:r>
          </a:p>
        </p:txBody>
      </p:sp>
      <p:sp>
        <p:nvSpPr>
          <p:cNvPr id="7" name="Title 1">
            <a:extLst>
              <a:ext uri="{FF2B5EF4-FFF2-40B4-BE49-F238E27FC236}">
                <a16:creationId xmlns:a16="http://schemas.microsoft.com/office/drawing/2014/main" id="{ECCB4205-9CA7-BE4E-8B2D-5AE917165129}"/>
              </a:ext>
            </a:extLst>
          </p:cNvPr>
          <p:cNvSpPr txBox="1">
            <a:spLocks/>
          </p:cNvSpPr>
          <p:nvPr/>
        </p:nvSpPr>
        <p:spPr>
          <a:xfrm>
            <a:off x="893763" y="589935"/>
            <a:ext cx="10412412" cy="1189704"/>
          </a:xfrm>
          <a:prstGeom prst="rect">
            <a:avLst/>
          </a:prstGeom>
        </p:spPr>
        <p:txBody>
          <a:bodyPr vert="horz" lIns="91440" tIns="45720" rIns="91440" bIns="45720" rtlCol="0" anchor="t">
            <a:normAutofit fontScale="97500"/>
          </a:bodyPr>
          <a:lstStyle>
            <a:lvl1pPr algn="l" defTabSz="914400" rtl="0" eaLnBrk="1" latinLnBrk="0" hangingPunct="1">
              <a:lnSpc>
                <a:spcPct val="89000"/>
              </a:lnSpc>
              <a:spcBef>
                <a:spcPct val="0"/>
              </a:spcBef>
              <a:buNone/>
              <a:defRPr sz="4400" kern="1200" baseline="0">
                <a:solidFill>
                  <a:srgbClr val="000099"/>
                </a:solidFill>
                <a:latin typeface="Gill Sans MT" charset="0"/>
                <a:ea typeface="Gill Sans MT" charset="0"/>
                <a:cs typeface="Gill Sans MT" charset="0"/>
              </a:defRPr>
            </a:lvl1pPr>
          </a:lstStyle>
          <a:p>
            <a:pPr>
              <a:defRPr/>
            </a:pPr>
            <a:r>
              <a:rPr lang="en-US" sz="3600" b="1" dirty="0">
                <a:latin typeface="Gill Sans MT" panose="020B0502020104020203" pitchFamily="34" charset="0"/>
                <a:ea typeface="+mj-ea"/>
                <a:cs typeface="+mj-cs"/>
              </a:rPr>
              <a:t>Conflict management: Step 2 of 4</a:t>
            </a:r>
            <a:br>
              <a:rPr lang="en-US" sz="3600" b="1" dirty="0">
                <a:latin typeface="Gill Sans MT" panose="020B0502020104020203" pitchFamily="34" charset="0"/>
                <a:ea typeface="+mj-ea"/>
                <a:cs typeface="+mj-cs"/>
              </a:rPr>
            </a:br>
            <a:r>
              <a:rPr lang="en-US" sz="3600" b="1" dirty="0">
                <a:latin typeface="Gill Sans MT" panose="020B0502020104020203" pitchFamily="34" charset="0"/>
                <a:ea typeface="+mj-ea"/>
                <a:cs typeface="+mj-cs"/>
              </a:rPr>
              <a:t>Identify solutions</a:t>
            </a:r>
          </a:p>
        </p:txBody>
      </p:sp>
    </p:spTree>
    <p:extLst>
      <p:ext uri="{BB962C8B-B14F-4D97-AF65-F5344CB8AC3E}">
        <p14:creationId xmlns:p14="http://schemas.microsoft.com/office/powerpoint/2010/main" val="3535029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Content Placeholder 2">
            <a:extLst>
              <a:ext uri="{FF2B5EF4-FFF2-40B4-BE49-F238E27FC236}">
                <a16:creationId xmlns:a16="http://schemas.microsoft.com/office/drawing/2014/main" id="{3874B994-4137-024F-A197-83036DB44757}"/>
              </a:ext>
            </a:extLst>
          </p:cNvPr>
          <p:cNvSpPr>
            <a:spLocks noGrp="1"/>
          </p:cNvSpPr>
          <p:nvPr>
            <p:ph idx="1"/>
          </p:nvPr>
        </p:nvSpPr>
        <p:spPr>
          <a:xfrm>
            <a:off x="1066800" y="1981201"/>
            <a:ext cx="10058400" cy="4673600"/>
          </a:xfrm>
        </p:spPr>
        <p:txBody>
          <a:bodyPr/>
          <a:lstStyle/>
          <a:p>
            <a:pPr marL="0" indent="0">
              <a:buNone/>
            </a:pPr>
            <a:r>
              <a:rPr lang="en-US" altLang="en-US" sz="2800" b="1" dirty="0">
                <a:latin typeface="Gill Sans MT" panose="020B0502020104020203" pitchFamily="34" charset="77"/>
                <a:cs typeface="Arial" panose="020B0604020202020204" pitchFamily="34" charset="0"/>
              </a:rPr>
              <a:t>The agreement is where parties involved in the conflict will formalize their commitments to resolving the conflict</a:t>
            </a:r>
          </a:p>
          <a:p>
            <a:r>
              <a:rPr lang="en-US" altLang="en-US" sz="2400" dirty="0">
                <a:latin typeface="Gill Sans MT" panose="020B0502020104020203" pitchFamily="34" charset="77"/>
                <a:cs typeface="Arial" panose="020B0604020202020204" pitchFamily="34" charset="0"/>
              </a:rPr>
              <a:t>The mediator should aim for parties to shake hands and agree to an alternative identified in Step 2: Identify Solutions</a:t>
            </a:r>
          </a:p>
          <a:p>
            <a:r>
              <a:rPr lang="en-US" altLang="en-US" sz="2400" dirty="0">
                <a:latin typeface="Gill Sans MT" panose="020B0502020104020203" pitchFamily="34" charset="77"/>
                <a:cs typeface="Arial" panose="020B0604020202020204" pitchFamily="34" charset="0"/>
              </a:rPr>
              <a:t>The mediator then writes up a contract in which necessary actions and agreed time frames are specified for the conflicting parties </a:t>
            </a:r>
          </a:p>
          <a:p>
            <a:r>
              <a:rPr lang="en-US" altLang="en-US" sz="2400" dirty="0">
                <a:latin typeface="Gill Sans MT" panose="020B0502020104020203" pitchFamily="34" charset="77"/>
                <a:cs typeface="Arial" panose="020B0604020202020204" pitchFamily="34" charset="0"/>
              </a:rPr>
              <a:t>The contract could take the form of e.g. a set of resource use agreements, or water user committee rules</a:t>
            </a:r>
          </a:p>
        </p:txBody>
      </p:sp>
      <p:sp>
        <p:nvSpPr>
          <p:cNvPr id="5" name="Title 1">
            <a:extLst>
              <a:ext uri="{FF2B5EF4-FFF2-40B4-BE49-F238E27FC236}">
                <a16:creationId xmlns:a16="http://schemas.microsoft.com/office/drawing/2014/main" id="{1CE0A763-92A6-574E-8971-24923E5FB197}"/>
              </a:ext>
            </a:extLst>
          </p:cNvPr>
          <p:cNvSpPr txBox="1">
            <a:spLocks/>
          </p:cNvSpPr>
          <p:nvPr/>
        </p:nvSpPr>
        <p:spPr>
          <a:xfrm>
            <a:off x="1066800" y="464043"/>
            <a:ext cx="10412412" cy="1300848"/>
          </a:xfrm>
          <a:prstGeom prst="rect">
            <a:avLst/>
          </a:prstGeom>
        </p:spPr>
        <p:txBody>
          <a:bodyPr vert="horz" lIns="91440" tIns="45720" rIns="91440" bIns="45720" rtlCol="0" anchor="t">
            <a:normAutofit fontScale="97500"/>
          </a:bodyPr>
          <a:lstStyle>
            <a:lvl1pPr algn="l" defTabSz="914400" rtl="0" eaLnBrk="1" latinLnBrk="0" hangingPunct="1">
              <a:lnSpc>
                <a:spcPct val="89000"/>
              </a:lnSpc>
              <a:spcBef>
                <a:spcPct val="0"/>
              </a:spcBef>
              <a:buNone/>
              <a:defRPr sz="4400" kern="1200" baseline="0">
                <a:solidFill>
                  <a:srgbClr val="000099"/>
                </a:solidFill>
                <a:latin typeface="Gill Sans MT" charset="0"/>
                <a:ea typeface="Gill Sans MT" charset="0"/>
                <a:cs typeface="Gill Sans MT" charset="0"/>
              </a:defRPr>
            </a:lvl1pPr>
          </a:lstStyle>
          <a:p>
            <a:pPr>
              <a:defRPr/>
            </a:pPr>
            <a:r>
              <a:rPr lang="en-US" sz="3600" b="1" dirty="0">
                <a:latin typeface="Gill Sans MT" panose="020B0502020104020203" pitchFamily="34" charset="0"/>
                <a:ea typeface="+mj-ea"/>
                <a:cs typeface="+mj-cs"/>
              </a:rPr>
              <a:t>Conflict management: Step 3 of 4</a:t>
            </a:r>
            <a:br>
              <a:rPr lang="en-US" sz="3600" b="1" dirty="0">
                <a:latin typeface="Gill Sans MT" panose="020B0502020104020203" pitchFamily="34" charset="0"/>
                <a:ea typeface="+mj-ea"/>
                <a:cs typeface="+mj-cs"/>
              </a:rPr>
            </a:br>
            <a:r>
              <a:rPr lang="en-US" sz="3600" b="1" dirty="0">
                <a:latin typeface="Gill Sans MT" panose="020B0502020104020203" pitchFamily="34" charset="0"/>
                <a:ea typeface="+mj-ea"/>
                <a:cs typeface="+mj-cs"/>
              </a:rPr>
              <a:t>Execute agreement</a:t>
            </a:r>
          </a:p>
        </p:txBody>
      </p:sp>
    </p:spTree>
    <p:extLst>
      <p:ext uri="{BB962C8B-B14F-4D97-AF65-F5344CB8AC3E}">
        <p14:creationId xmlns:p14="http://schemas.microsoft.com/office/powerpoint/2010/main" val="40804167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Content Placeholder 2">
            <a:extLst>
              <a:ext uri="{FF2B5EF4-FFF2-40B4-BE49-F238E27FC236}">
                <a16:creationId xmlns:a16="http://schemas.microsoft.com/office/drawing/2014/main" id="{E9B5DFF3-C727-AA40-9326-3789F35CC026}"/>
              </a:ext>
            </a:extLst>
          </p:cNvPr>
          <p:cNvSpPr>
            <a:spLocks noGrp="1"/>
          </p:cNvSpPr>
          <p:nvPr>
            <p:ph idx="1"/>
          </p:nvPr>
        </p:nvSpPr>
        <p:spPr>
          <a:xfrm>
            <a:off x="877888" y="1927123"/>
            <a:ext cx="10806112" cy="4433839"/>
          </a:xfrm>
        </p:spPr>
        <p:txBody>
          <a:bodyPr>
            <a:normAutofit/>
          </a:bodyPr>
          <a:lstStyle/>
          <a:p>
            <a:pPr marL="0" indent="0">
              <a:buNone/>
            </a:pPr>
            <a:r>
              <a:rPr lang="en-US" altLang="en-US" sz="3200" dirty="0">
                <a:latin typeface="Gill Sans MT" panose="020B0502020104020203" pitchFamily="34" charset="77"/>
                <a:cs typeface="Arial" panose="020B0604020202020204" pitchFamily="34" charset="0"/>
              </a:rPr>
              <a:t>Resources needed:</a:t>
            </a:r>
          </a:p>
          <a:p>
            <a:pPr marL="863600" lvl="1" indent="-571500">
              <a:buFont typeface="Calibri Light" panose="020F0302020204030204" pitchFamily="34" charset="0"/>
              <a:buAutoNum type="romanLcPeriod"/>
            </a:pPr>
            <a:r>
              <a:rPr lang="en-US" altLang="en-US" sz="3200" dirty="0">
                <a:latin typeface="Gill Sans MT" panose="020B0502020104020203" pitchFamily="34" charset="77"/>
                <a:cs typeface="Arial" panose="020B0604020202020204" pitchFamily="34" charset="0"/>
              </a:rPr>
              <a:t>Financial</a:t>
            </a:r>
          </a:p>
          <a:p>
            <a:pPr marL="863600" lvl="1" indent="-571500">
              <a:buFont typeface="Calibri Light" panose="020F0302020204030204" pitchFamily="34" charset="0"/>
              <a:buAutoNum type="romanLcPeriod"/>
            </a:pPr>
            <a:r>
              <a:rPr lang="en-US" altLang="en-US" sz="3200" dirty="0">
                <a:latin typeface="Gill Sans MT" panose="020B0502020104020203" pitchFamily="34" charset="77"/>
                <a:cs typeface="Arial" panose="020B0604020202020204" pitchFamily="34" charset="0"/>
              </a:rPr>
              <a:t>Human</a:t>
            </a:r>
          </a:p>
          <a:p>
            <a:pPr marL="863600" lvl="1" indent="-571500">
              <a:buFont typeface="Calibri Light" panose="020F0302020204030204" pitchFamily="34" charset="0"/>
              <a:buAutoNum type="romanLcPeriod"/>
            </a:pPr>
            <a:r>
              <a:rPr lang="en-US" altLang="en-US" sz="3200" dirty="0">
                <a:latin typeface="Gill Sans MT" panose="020B0502020104020203" pitchFamily="34" charset="77"/>
                <a:cs typeface="Arial" panose="020B0604020202020204" pitchFamily="34" charset="0"/>
              </a:rPr>
              <a:t>Logistics</a:t>
            </a:r>
          </a:p>
          <a:p>
            <a:pPr marL="863600" lvl="1" indent="-571500">
              <a:buFont typeface="Calibri Light" panose="020F0302020204030204" pitchFamily="34" charset="0"/>
              <a:buAutoNum type="romanLcPeriod"/>
            </a:pPr>
            <a:r>
              <a:rPr lang="en-US" altLang="en-US" sz="3200" dirty="0">
                <a:latin typeface="Gill Sans MT" panose="020B0502020104020203" pitchFamily="34" charset="77"/>
                <a:cs typeface="Arial" panose="020B0604020202020204" pitchFamily="34" charset="0"/>
              </a:rPr>
              <a:t>Knowledge of local context</a:t>
            </a:r>
          </a:p>
          <a:p>
            <a:pPr marL="863600" lvl="1" indent="-571500">
              <a:buFont typeface="Calibri Light" panose="020F0302020204030204" pitchFamily="34" charset="0"/>
              <a:buAutoNum type="romanLcPeriod"/>
            </a:pPr>
            <a:r>
              <a:rPr lang="en-US" altLang="en-US" sz="3200" dirty="0">
                <a:latin typeface="Gill Sans MT" panose="020B0502020104020203" pitchFamily="34" charset="77"/>
                <a:cs typeface="Arial" panose="020B0604020202020204" pitchFamily="34" charset="0"/>
              </a:rPr>
              <a:t>Interpersonal and communication skills</a:t>
            </a:r>
          </a:p>
          <a:p>
            <a:pPr marL="863600" lvl="1" indent="-571500">
              <a:buFont typeface="Calibri Light" panose="020F0302020204030204" pitchFamily="34" charset="0"/>
              <a:buAutoNum type="romanLcPeriod"/>
            </a:pPr>
            <a:endParaRPr lang="en-US" altLang="en-US" sz="2800" dirty="0">
              <a:latin typeface="Gill Sans MT" panose="020B0502020104020203" pitchFamily="34" charset="77"/>
              <a:cs typeface="Arial" panose="020B0604020202020204" pitchFamily="34" charset="0"/>
            </a:endParaRPr>
          </a:p>
          <a:p>
            <a:endParaRPr lang="en-US" altLang="en-US" dirty="0">
              <a:latin typeface="Gill Sans MT" panose="020B0502020104020203" pitchFamily="34" charset="77"/>
            </a:endParaRPr>
          </a:p>
        </p:txBody>
      </p:sp>
      <p:sp>
        <p:nvSpPr>
          <p:cNvPr id="4" name="Title 1">
            <a:extLst>
              <a:ext uri="{FF2B5EF4-FFF2-40B4-BE49-F238E27FC236}">
                <a16:creationId xmlns:a16="http://schemas.microsoft.com/office/drawing/2014/main" id="{7C61A175-838F-5742-A0C6-4D79D91DC9D0}"/>
              </a:ext>
            </a:extLst>
          </p:cNvPr>
          <p:cNvSpPr txBox="1">
            <a:spLocks/>
          </p:cNvSpPr>
          <p:nvPr/>
        </p:nvSpPr>
        <p:spPr>
          <a:xfrm>
            <a:off x="893763" y="403123"/>
            <a:ext cx="10412412" cy="1134480"/>
          </a:xfrm>
          <a:prstGeom prst="rect">
            <a:avLst/>
          </a:prstGeom>
        </p:spPr>
        <p:txBody>
          <a:bodyPr vert="horz" lIns="91440" tIns="45720" rIns="91440" bIns="45720" rtlCol="0" anchor="t">
            <a:normAutofit fontScale="97500"/>
          </a:bodyPr>
          <a:lstStyle>
            <a:lvl1pPr algn="l" defTabSz="914400" rtl="0" eaLnBrk="1" latinLnBrk="0" hangingPunct="1">
              <a:lnSpc>
                <a:spcPct val="89000"/>
              </a:lnSpc>
              <a:spcBef>
                <a:spcPct val="0"/>
              </a:spcBef>
              <a:buNone/>
              <a:defRPr sz="4400" kern="1200" baseline="0">
                <a:solidFill>
                  <a:srgbClr val="000099"/>
                </a:solidFill>
                <a:latin typeface="Gill Sans MT" charset="0"/>
                <a:ea typeface="Gill Sans MT" charset="0"/>
                <a:cs typeface="Gill Sans MT" charset="0"/>
              </a:defRPr>
            </a:lvl1pPr>
          </a:lstStyle>
          <a:p>
            <a:pPr>
              <a:defRPr/>
            </a:pPr>
            <a:r>
              <a:rPr lang="en-US" sz="3600" b="1" dirty="0">
                <a:latin typeface="Gill Sans MT" panose="020B0502020104020203" pitchFamily="34" charset="0"/>
                <a:ea typeface="+mj-ea"/>
                <a:cs typeface="+mj-cs"/>
              </a:rPr>
              <a:t>Conflict management: Step 4 of 4</a:t>
            </a:r>
            <a:br>
              <a:rPr lang="en-US" sz="3600" b="1" dirty="0">
                <a:latin typeface="Gill Sans MT" panose="020B0502020104020203" pitchFamily="34" charset="0"/>
                <a:ea typeface="+mj-ea"/>
                <a:cs typeface="+mj-cs"/>
              </a:rPr>
            </a:br>
            <a:r>
              <a:rPr lang="en-US" sz="3600" b="1" dirty="0">
                <a:latin typeface="Gill Sans MT" panose="020B0502020104020203" pitchFamily="34" charset="0"/>
                <a:ea typeface="+mj-ea"/>
                <a:cs typeface="+mj-cs"/>
              </a:rPr>
              <a:t>Execute agreement</a:t>
            </a:r>
          </a:p>
        </p:txBody>
      </p:sp>
    </p:spTree>
    <p:extLst>
      <p:ext uri="{BB962C8B-B14F-4D97-AF65-F5344CB8AC3E}">
        <p14:creationId xmlns:p14="http://schemas.microsoft.com/office/powerpoint/2010/main" val="8934344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Content Placeholder 2">
            <a:extLst>
              <a:ext uri="{FF2B5EF4-FFF2-40B4-BE49-F238E27FC236}">
                <a16:creationId xmlns:a16="http://schemas.microsoft.com/office/drawing/2014/main" id="{E9B5DFF3-C727-AA40-9326-3789F35CC026}"/>
              </a:ext>
            </a:extLst>
          </p:cNvPr>
          <p:cNvSpPr>
            <a:spLocks noGrp="1"/>
          </p:cNvSpPr>
          <p:nvPr>
            <p:ph idx="1"/>
          </p:nvPr>
        </p:nvSpPr>
        <p:spPr>
          <a:xfrm>
            <a:off x="877888" y="1927123"/>
            <a:ext cx="10950318" cy="4433839"/>
          </a:xfrm>
        </p:spPr>
        <p:txBody>
          <a:bodyPr>
            <a:normAutofit/>
          </a:bodyPr>
          <a:lstStyle/>
          <a:p>
            <a:pPr marL="292100" lvl="1" indent="0" algn="ctr">
              <a:buNone/>
            </a:pPr>
            <a:r>
              <a:rPr lang="en-US" altLang="en-US" sz="3600" dirty="0">
                <a:latin typeface="Gill Sans MT" panose="020B0502020104020203" pitchFamily="34" charset="77"/>
                <a:cs typeface="Arial" panose="020B0604020202020204" pitchFamily="34" charset="0"/>
              </a:rPr>
              <a:t>You should monitor any conflict management measures taken</a:t>
            </a:r>
          </a:p>
          <a:p>
            <a:pPr marL="292100" lvl="1" indent="0" algn="ctr">
              <a:buNone/>
            </a:pPr>
            <a:endParaRPr lang="en-US" altLang="en-US" sz="3600" dirty="0">
              <a:latin typeface="Gill Sans MT" panose="020B0502020104020203" pitchFamily="34" charset="77"/>
              <a:cs typeface="Arial" panose="020B0604020202020204" pitchFamily="34" charset="0"/>
            </a:endParaRPr>
          </a:p>
          <a:p>
            <a:pPr marL="292100" lvl="1" indent="0" algn="ctr">
              <a:buNone/>
            </a:pPr>
            <a:r>
              <a:rPr lang="en-US" altLang="en-US" sz="3600" dirty="0">
                <a:latin typeface="Gill Sans MT" panose="020B0502020104020203" pitchFamily="34" charset="77"/>
                <a:cs typeface="Arial" panose="020B0604020202020204" pitchFamily="34" charset="0"/>
              </a:rPr>
              <a:t>You can refer to </a:t>
            </a:r>
            <a:r>
              <a:rPr lang="en-US" altLang="en-US" sz="3600" b="1" dirty="0">
                <a:solidFill>
                  <a:srgbClr val="000099"/>
                </a:solidFill>
                <a:latin typeface="Gill Sans MT" panose="020B0502020104020203" pitchFamily="34" charset="77"/>
                <a:cs typeface="Arial" panose="020B0604020202020204" pitchFamily="34" charset="0"/>
              </a:rPr>
              <a:t>Module 8: Monitoring and Evaluation</a:t>
            </a:r>
            <a:r>
              <a:rPr lang="en-US" altLang="en-US" sz="3600" dirty="0">
                <a:latin typeface="Gill Sans MT" panose="020B0502020104020203" pitchFamily="34" charset="77"/>
                <a:cs typeface="Arial" panose="020B0604020202020204" pitchFamily="34" charset="0"/>
              </a:rPr>
              <a:t> for more information on monitoring conflict management activities</a:t>
            </a:r>
          </a:p>
          <a:p>
            <a:endParaRPr lang="en-US" altLang="en-US" dirty="0">
              <a:latin typeface="Gill Sans MT" panose="020B0502020104020203" pitchFamily="34" charset="77"/>
            </a:endParaRPr>
          </a:p>
        </p:txBody>
      </p:sp>
      <p:sp>
        <p:nvSpPr>
          <p:cNvPr id="4" name="Title 1">
            <a:extLst>
              <a:ext uri="{FF2B5EF4-FFF2-40B4-BE49-F238E27FC236}">
                <a16:creationId xmlns:a16="http://schemas.microsoft.com/office/drawing/2014/main" id="{7C61A175-838F-5742-A0C6-4D79D91DC9D0}"/>
              </a:ext>
            </a:extLst>
          </p:cNvPr>
          <p:cNvSpPr txBox="1">
            <a:spLocks/>
          </p:cNvSpPr>
          <p:nvPr/>
        </p:nvSpPr>
        <p:spPr>
          <a:xfrm>
            <a:off x="901700" y="792643"/>
            <a:ext cx="10412412" cy="1134480"/>
          </a:xfrm>
          <a:prstGeom prst="rect">
            <a:avLst/>
          </a:prstGeom>
        </p:spPr>
        <p:txBody>
          <a:bodyPr vert="horz" lIns="91440" tIns="45720" rIns="91440" bIns="45720" rtlCol="0" anchor="t">
            <a:normAutofit fontScale="97500"/>
          </a:bodyPr>
          <a:lstStyle>
            <a:lvl1pPr algn="l" defTabSz="914400" rtl="0" eaLnBrk="1" latinLnBrk="0" hangingPunct="1">
              <a:lnSpc>
                <a:spcPct val="89000"/>
              </a:lnSpc>
              <a:spcBef>
                <a:spcPct val="0"/>
              </a:spcBef>
              <a:buNone/>
              <a:defRPr sz="4400" kern="1200" baseline="0">
                <a:solidFill>
                  <a:srgbClr val="000099"/>
                </a:solidFill>
                <a:latin typeface="Gill Sans MT" charset="0"/>
                <a:ea typeface="Gill Sans MT" charset="0"/>
                <a:cs typeface="Gill Sans MT" charset="0"/>
              </a:defRPr>
            </a:lvl1pPr>
          </a:lstStyle>
          <a:p>
            <a:pPr>
              <a:defRPr/>
            </a:pPr>
            <a:r>
              <a:rPr lang="en-US" sz="3600" b="1" dirty="0">
                <a:latin typeface="Gill Sans MT" panose="020B0502020104020203" pitchFamily="34" charset="0"/>
                <a:ea typeface="+mj-ea"/>
                <a:cs typeface="+mj-cs"/>
              </a:rPr>
              <a:t>Monitoring</a:t>
            </a:r>
          </a:p>
        </p:txBody>
      </p:sp>
    </p:spTree>
    <p:extLst>
      <p:ext uri="{BB962C8B-B14F-4D97-AF65-F5344CB8AC3E}">
        <p14:creationId xmlns:p14="http://schemas.microsoft.com/office/powerpoint/2010/main" val="15437752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90C2514F-C20D-F749-A406-3CD9D185C36A}"/>
              </a:ext>
            </a:extLst>
          </p:cNvPr>
          <p:cNvGraphicFramePr>
            <a:graphicFrameLocks noGrp="1"/>
          </p:cNvGraphicFramePr>
          <p:nvPr>
            <p:extLst>
              <p:ext uri="{D42A27DB-BD31-4B8C-83A1-F6EECF244321}">
                <p14:modId xmlns:p14="http://schemas.microsoft.com/office/powerpoint/2010/main" val="1970453784"/>
              </p:ext>
            </p:extLst>
          </p:nvPr>
        </p:nvGraphicFramePr>
        <p:xfrm>
          <a:off x="3352801" y="1728774"/>
          <a:ext cx="6597189" cy="4065734"/>
        </p:xfrm>
        <a:graphic>
          <a:graphicData uri="http://schemas.openxmlformats.org/drawingml/2006/table">
            <a:tbl>
              <a:tblPr firstRow="1" bandRow="1">
                <a:tableStyleId>{5C22544A-7EE6-4342-B048-85BDC9FD1C3A}</a:tableStyleId>
              </a:tblPr>
              <a:tblGrid>
                <a:gridCol w="477254">
                  <a:extLst>
                    <a:ext uri="{9D8B030D-6E8A-4147-A177-3AD203B41FA5}">
                      <a16:colId xmlns:a16="http://schemas.microsoft.com/office/drawing/2014/main" val="4053572396"/>
                    </a:ext>
                  </a:extLst>
                </a:gridCol>
                <a:gridCol w="1048430">
                  <a:extLst>
                    <a:ext uri="{9D8B030D-6E8A-4147-A177-3AD203B41FA5}">
                      <a16:colId xmlns:a16="http://schemas.microsoft.com/office/drawing/2014/main" val="3050362277"/>
                    </a:ext>
                  </a:extLst>
                </a:gridCol>
                <a:gridCol w="1321499">
                  <a:extLst>
                    <a:ext uri="{9D8B030D-6E8A-4147-A177-3AD203B41FA5}">
                      <a16:colId xmlns:a16="http://schemas.microsoft.com/office/drawing/2014/main" val="858336776"/>
                    </a:ext>
                  </a:extLst>
                </a:gridCol>
                <a:gridCol w="1302786">
                  <a:extLst>
                    <a:ext uri="{9D8B030D-6E8A-4147-A177-3AD203B41FA5}">
                      <a16:colId xmlns:a16="http://schemas.microsoft.com/office/drawing/2014/main" val="3452490818"/>
                    </a:ext>
                  </a:extLst>
                </a:gridCol>
                <a:gridCol w="1465385">
                  <a:extLst>
                    <a:ext uri="{9D8B030D-6E8A-4147-A177-3AD203B41FA5}">
                      <a16:colId xmlns:a16="http://schemas.microsoft.com/office/drawing/2014/main" val="2759142928"/>
                    </a:ext>
                  </a:extLst>
                </a:gridCol>
                <a:gridCol w="981835">
                  <a:extLst>
                    <a:ext uri="{9D8B030D-6E8A-4147-A177-3AD203B41FA5}">
                      <a16:colId xmlns:a16="http://schemas.microsoft.com/office/drawing/2014/main" val="89323413"/>
                    </a:ext>
                  </a:extLst>
                </a:gridCol>
              </a:tblGrid>
              <a:tr h="334446">
                <a:tc>
                  <a:txBody>
                    <a:bodyPr/>
                    <a:lstStyle/>
                    <a:p>
                      <a:pPr algn="ctr"/>
                      <a:endParaRPr lang="en-US" sz="1600" dirty="0">
                        <a:latin typeface="Gill Sans MT" panose="020B0502020104020203" pitchFamily="34" charset="77"/>
                      </a:endParaRPr>
                    </a:p>
                  </a:txBody>
                  <a:tcPr vert="vert270">
                    <a:noFill/>
                  </a:tcPr>
                </a:tc>
                <a:tc gridSpan="5">
                  <a:txBody>
                    <a:bodyPr/>
                    <a:lstStyle/>
                    <a:p>
                      <a:pPr algn="ctr"/>
                      <a:r>
                        <a:rPr lang="en-US" sz="1600" dirty="0">
                          <a:solidFill>
                            <a:sysClr val="windowText" lastClr="000000"/>
                          </a:solidFill>
                          <a:latin typeface="Gill Sans MT" panose="020B0502020104020203" pitchFamily="34" charset="77"/>
                        </a:rPr>
                        <a:t>Impacts Matrix: High-, medium- and low-priority conflicts</a:t>
                      </a:r>
                    </a:p>
                  </a:txBody>
                  <a:tcP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67302554"/>
                  </a:ext>
                </a:extLst>
              </a:tr>
              <a:tr h="334446">
                <a:tc rowSpan="6">
                  <a:txBody>
                    <a:bodyPr/>
                    <a:lstStyle/>
                    <a:p>
                      <a:pPr algn="ctr"/>
                      <a:r>
                        <a:rPr lang="en-US" sz="1600" dirty="0">
                          <a:latin typeface="Gill Sans MT" panose="020B0502020104020203" pitchFamily="34" charset="77"/>
                        </a:rPr>
                        <a:t>Conservation Impacts</a:t>
                      </a:r>
                    </a:p>
                  </a:txBody>
                  <a:tcPr vert="vert270">
                    <a:solidFill>
                      <a:schemeClr val="accent1"/>
                    </a:solidFill>
                  </a:tcPr>
                </a:tc>
                <a:tc gridSpan="5">
                  <a:txBody>
                    <a:bodyPr/>
                    <a:lstStyle/>
                    <a:p>
                      <a:pPr algn="ctr"/>
                      <a:r>
                        <a:rPr lang="en-US" sz="1600" dirty="0">
                          <a:latin typeface="Gill Sans MT" panose="020B0502020104020203" pitchFamily="34" charset="77"/>
                        </a:rPr>
                        <a:t>Human Impacts</a:t>
                      </a:r>
                    </a:p>
                  </a:txBody>
                  <a:tcPr>
                    <a:solidFill>
                      <a:schemeClr val="accent1"/>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182132354"/>
                  </a:ext>
                </a:extLst>
              </a:tr>
              <a:tr h="334446">
                <a:tc vMerge="1">
                  <a:txBody>
                    <a:bodyPr/>
                    <a:lstStyle/>
                    <a:p>
                      <a:endParaRPr lang="en-US" dirty="0"/>
                    </a:p>
                  </a:txBody>
                  <a:tcPr>
                    <a:solidFill>
                      <a:schemeClr val="accent1"/>
                    </a:solidFill>
                  </a:tcPr>
                </a:tc>
                <a:tc rowSpan="2">
                  <a:txBody>
                    <a:bodyPr/>
                    <a:lstStyle/>
                    <a:p>
                      <a:r>
                        <a:rPr lang="en-US" sz="1400" b="1" kern="1200" dirty="0">
                          <a:solidFill>
                            <a:sysClr val="windowText" lastClr="000000"/>
                          </a:solidFill>
                          <a:latin typeface="Gill Sans MT" panose="020B0502020104020203" pitchFamily="34" charset="77"/>
                          <a:ea typeface="+mn-ea"/>
                          <a:cs typeface="+mn-cs"/>
                        </a:rPr>
                        <a:t>High</a:t>
                      </a:r>
                    </a:p>
                  </a:txBody>
                  <a:tcPr anchor="ctr">
                    <a:solidFill>
                      <a:schemeClr val="bg1"/>
                    </a:solidFill>
                  </a:tcPr>
                </a:tc>
                <a:tc>
                  <a:txBody>
                    <a:bodyPr/>
                    <a:lstStyle/>
                    <a:p>
                      <a:pPr algn="ctr"/>
                      <a:r>
                        <a:rPr lang="en-US" sz="1400" b="1" dirty="0">
                          <a:solidFill>
                            <a:sysClr val="windowText" lastClr="000000"/>
                          </a:solidFill>
                          <a:latin typeface="Gill Sans MT" panose="020B0502020104020203" pitchFamily="34" charset="77"/>
                        </a:rPr>
                        <a:t>High</a:t>
                      </a:r>
                    </a:p>
                  </a:txBody>
                  <a:tcPr>
                    <a:solidFill>
                      <a:schemeClr val="bg1"/>
                    </a:solidFill>
                  </a:tcPr>
                </a:tc>
                <a:tc>
                  <a:txBody>
                    <a:bodyPr/>
                    <a:lstStyle/>
                    <a:p>
                      <a:pPr algn="ctr"/>
                      <a:r>
                        <a:rPr lang="en-US" sz="1400" b="1" dirty="0">
                          <a:solidFill>
                            <a:sysClr val="windowText" lastClr="000000"/>
                          </a:solidFill>
                          <a:latin typeface="Gill Sans MT" panose="020B0502020104020203" pitchFamily="34" charset="77"/>
                        </a:rPr>
                        <a:t>Medium</a:t>
                      </a:r>
                    </a:p>
                  </a:txBody>
                  <a:tcPr>
                    <a:solidFill>
                      <a:schemeClr val="bg1"/>
                    </a:solidFill>
                  </a:tcPr>
                </a:tc>
                <a:tc>
                  <a:txBody>
                    <a:bodyPr/>
                    <a:lstStyle/>
                    <a:p>
                      <a:pPr algn="ctr"/>
                      <a:r>
                        <a:rPr lang="en-US" sz="1400" b="1" dirty="0">
                          <a:solidFill>
                            <a:sysClr val="windowText" lastClr="000000"/>
                          </a:solidFill>
                          <a:latin typeface="Gill Sans MT" panose="020B0502020104020203" pitchFamily="34" charset="77"/>
                        </a:rPr>
                        <a:t>Low</a:t>
                      </a:r>
                    </a:p>
                  </a:txBody>
                  <a:tcPr>
                    <a:solidFill>
                      <a:schemeClr val="bg1"/>
                    </a:solidFill>
                  </a:tcPr>
                </a:tc>
                <a:tc>
                  <a:txBody>
                    <a:bodyPr/>
                    <a:lstStyle/>
                    <a:p>
                      <a:pPr algn="ctr"/>
                      <a:r>
                        <a:rPr lang="en-US" sz="1400" b="1" dirty="0">
                          <a:solidFill>
                            <a:sysClr val="windowText" lastClr="000000"/>
                          </a:solidFill>
                          <a:latin typeface="Gill Sans MT" panose="020B0502020104020203" pitchFamily="34" charset="77"/>
                        </a:rPr>
                        <a:t>None</a:t>
                      </a:r>
                    </a:p>
                  </a:txBody>
                  <a:tcPr>
                    <a:solidFill>
                      <a:schemeClr val="bg1"/>
                    </a:solidFill>
                  </a:tcPr>
                </a:tc>
                <a:extLst>
                  <a:ext uri="{0D108BD9-81ED-4DB2-BD59-A6C34878D82A}">
                    <a16:rowId xmlns:a16="http://schemas.microsoft.com/office/drawing/2014/main" val="3682808832"/>
                  </a:ext>
                </a:extLst>
              </a:tr>
              <a:tr h="1072061">
                <a:tc vMerge="1">
                  <a:txBody>
                    <a:bodyPr/>
                    <a:lstStyle/>
                    <a:p>
                      <a:endParaRPr lang="en-US" sz="1800" b="1" kern="1200" dirty="0">
                        <a:solidFill>
                          <a:schemeClr val="lt1"/>
                        </a:solidFill>
                        <a:latin typeface="+mn-lt"/>
                        <a:ea typeface="+mn-ea"/>
                        <a:cs typeface="+mn-cs"/>
                      </a:endParaRPr>
                    </a:p>
                  </a:txBody>
                  <a:tcPr>
                    <a:solidFill>
                      <a:schemeClr val="accent1"/>
                    </a:solidFill>
                  </a:tcPr>
                </a:tc>
                <a:tc vMerge="1">
                  <a:txBody>
                    <a:bodyPr/>
                    <a:lstStyle/>
                    <a:p>
                      <a:endParaRPr lang="en-US" sz="1800" b="1" kern="1200" dirty="0">
                        <a:solidFill>
                          <a:schemeClr val="lt1"/>
                        </a:solidFill>
                        <a:latin typeface="+mn-lt"/>
                        <a:ea typeface="+mn-ea"/>
                        <a:cs typeface="+mn-cs"/>
                      </a:endParaRPr>
                    </a:p>
                  </a:txBody>
                  <a:tcPr>
                    <a:solidFill>
                      <a:schemeClr val="accent1"/>
                    </a:solidFill>
                  </a:tcPr>
                </a:tc>
                <a:tc>
                  <a:txBody>
                    <a:bodyPr/>
                    <a:lstStyle/>
                    <a:p>
                      <a:r>
                        <a:rPr lang="en-US" sz="1400" dirty="0">
                          <a:latin typeface="Gill Sans MT" panose="020B0502020104020203" pitchFamily="34" charset="77"/>
                        </a:rPr>
                        <a:t>Illegal resource extraction by armed groups in the park</a:t>
                      </a:r>
                    </a:p>
                  </a:txBody>
                  <a:tcPr>
                    <a:solidFill>
                      <a:srgbClr val="FF7E79"/>
                    </a:solidFill>
                  </a:tcPr>
                </a:tc>
                <a:tc>
                  <a:txBody>
                    <a:bodyPr/>
                    <a:lstStyle/>
                    <a:p>
                      <a:endParaRPr lang="en-US" sz="1400" dirty="0">
                        <a:latin typeface="Gill Sans MT" panose="020B0502020104020203" pitchFamily="34" charset="77"/>
                      </a:endParaRPr>
                    </a:p>
                  </a:txBody>
                  <a:tcPr>
                    <a:solidFill>
                      <a:srgbClr val="FF7E79"/>
                    </a:solidFill>
                  </a:tcPr>
                </a:tc>
                <a:tc>
                  <a:txBody>
                    <a:bodyPr/>
                    <a:lstStyle/>
                    <a:p>
                      <a:r>
                        <a:rPr lang="en-US" sz="1400" dirty="0">
                          <a:latin typeface="Gill Sans MT" panose="020B0502020104020203" pitchFamily="34" charset="77"/>
                        </a:rPr>
                        <a:t>Encroachment into the park for agriculture</a:t>
                      </a:r>
                    </a:p>
                  </a:txBody>
                  <a:tcPr>
                    <a:solidFill>
                      <a:srgbClr val="FF9300"/>
                    </a:solidFill>
                  </a:tcPr>
                </a:tc>
                <a:tc>
                  <a:txBody>
                    <a:bodyPr/>
                    <a:lstStyle/>
                    <a:p>
                      <a:endParaRPr lang="en-US" sz="1400" dirty="0">
                        <a:latin typeface="Gill Sans MT" panose="020B0502020104020203" pitchFamily="34" charset="77"/>
                      </a:endParaRPr>
                    </a:p>
                  </a:txBody>
                  <a:tcPr>
                    <a:solidFill>
                      <a:srgbClr val="FF9300"/>
                    </a:solidFill>
                  </a:tcPr>
                </a:tc>
                <a:extLst>
                  <a:ext uri="{0D108BD9-81ED-4DB2-BD59-A6C34878D82A}">
                    <a16:rowId xmlns:a16="http://schemas.microsoft.com/office/drawing/2014/main" val="2198845008"/>
                  </a:ext>
                </a:extLst>
              </a:tr>
              <a:tr h="1318107">
                <a:tc vMerge="1">
                  <a:txBody>
                    <a:bodyPr/>
                    <a:lstStyle/>
                    <a:p>
                      <a:endParaRPr lang="en-US" sz="1800" b="1" kern="1200" dirty="0">
                        <a:solidFill>
                          <a:schemeClr val="lt1"/>
                        </a:solidFill>
                        <a:latin typeface="+mn-lt"/>
                        <a:ea typeface="+mn-ea"/>
                        <a:cs typeface="+mn-cs"/>
                      </a:endParaRPr>
                    </a:p>
                  </a:txBody>
                  <a:tcPr>
                    <a:solidFill>
                      <a:schemeClr val="accent1"/>
                    </a:solidFill>
                  </a:tcPr>
                </a:tc>
                <a:tc>
                  <a:txBody>
                    <a:bodyPr/>
                    <a:lstStyle/>
                    <a:p>
                      <a:r>
                        <a:rPr lang="en-US" sz="1400" b="1" kern="1200" dirty="0">
                          <a:solidFill>
                            <a:sysClr val="windowText" lastClr="000000"/>
                          </a:solidFill>
                          <a:latin typeface="Gill Sans MT" panose="020B0502020104020203" pitchFamily="34" charset="77"/>
                          <a:ea typeface="+mn-ea"/>
                          <a:cs typeface="+mn-cs"/>
                        </a:rPr>
                        <a:t>Medium</a:t>
                      </a:r>
                    </a:p>
                  </a:txBody>
                  <a:tcPr anchor="ctr">
                    <a:solidFill>
                      <a:schemeClr val="bg1"/>
                    </a:solidFill>
                  </a:tcPr>
                </a:tc>
                <a:tc>
                  <a:txBody>
                    <a:bodyPr/>
                    <a:lstStyle/>
                    <a:p>
                      <a:endParaRPr lang="en-US" sz="1400" dirty="0">
                        <a:latin typeface="Gill Sans MT" panose="020B0502020104020203" pitchFamily="34" charset="77"/>
                      </a:endParaRPr>
                    </a:p>
                  </a:txBody>
                  <a:tcPr>
                    <a:solidFill>
                      <a:srgbClr val="FF7E79"/>
                    </a:solidFill>
                  </a:tcPr>
                </a:tc>
                <a:tc>
                  <a:txBody>
                    <a:bodyPr/>
                    <a:lstStyle/>
                    <a:p>
                      <a:r>
                        <a:rPr lang="en-US" sz="1400" dirty="0">
                          <a:latin typeface="Gill Sans MT" panose="020B0502020104020203" pitchFamily="34" charset="77"/>
                        </a:rPr>
                        <a:t>Village grievances over absence of revenue-sharing</a:t>
                      </a:r>
                    </a:p>
                  </a:txBody>
                  <a:tcPr>
                    <a:solidFill>
                      <a:srgbClr val="FF9300"/>
                    </a:solidFill>
                  </a:tcPr>
                </a:tc>
                <a:tc>
                  <a:txBody>
                    <a:bodyPr/>
                    <a:lstStyle/>
                    <a:p>
                      <a:endParaRPr lang="en-US" sz="1400" dirty="0">
                        <a:latin typeface="Gill Sans MT" panose="020B0502020104020203" pitchFamily="34" charset="77"/>
                      </a:endParaRPr>
                    </a:p>
                  </a:txBody>
                  <a:tcPr>
                    <a:solidFill>
                      <a:srgbClr val="FF9300"/>
                    </a:solidFill>
                  </a:tcPr>
                </a:tc>
                <a:tc>
                  <a:txBody>
                    <a:bodyPr/>
                    <a:lstStyle/>
                    <a:p>
                      <a:endParaRPr lang="en-US" sz="1400" dirty="0">
                        <a:latin typeface="Gill Sans MT" panose="020B0502020104020203" pitchFamily="34" charset="77"/>
                      </a:endParaRPr>
                    </a:p>
                  </a:txBody>
                  <a:tcPr>
                    <a:solidFill>
                      <a:srgbClr val="FFD579"/>
                    </a:solidFill>
                  </a:tcPr>
                </a:tc>
                <a:extLst>
                  <a:ext uri="{0D108BD9-81ED-4DB2-BD59-A6C34878D82A}">
                    <a16:rowId xmlns:a16="http://schemas.microsoft.com/office/drawing/2014/main" val="1683762807"/>
                  </a:ext>
                </a:extLst>
              </a:tr>
              <a:tr h="334446">
                <a:tc vMerge="1">
                  <a:txBody>
                    <a:bodyPr/>
                    <a:lstStyle/>
                    <a:p>
                      <a:endParaRPr lang="en-US" sz="1800" b="1" kern="1200" dirty="0">
                        <a:solidFill>
                          <a:schemeClr val="lt1"/>
                        </a:solidFill>
                        <a:latin typeface="+mn-lt"/>
                        <a:ea typeface="+mn-ea"/>
                        <a:cs typeface="+mn-cs"/>
                      </a:endParaRPr>
                    </a:p>
                  </a:txBody>
                  <a:tcPr>
                    <a:solidFill>
                      <a:schemeClr val="accent1"/>
                    </a:solidFill>
                  </a:tcPr>
                </a:tc>
                <a:tc>
                  <a:txBody>
                    <a:bodyPr/>
                    <a:lstStyle/>
                    <a:p>
                      <a:r>
                        <a:rPr lang="en-US" sz="1400" b="1" kern="1200" dirty="0">
                          <a:solidFill>
                            <a:sysClr val="windowText" lastClr="000000"/>
                          </a:solidFill>
                          <a:latin typeface="Gill Sans MT" panose="020B0502020104020203" pitchFamily="34" charset="77"/>
                          <a:ea typeface="+mn-ea"/>
                          <a:cs typeface="+mn-cs"/>
                        </a:rPr>
                        <a:t>Low</a:t>
                      </a:r>
                    </a:p>
                  </a:txBody>
                  <a:tcPr anchor="ctr">
                    <a:solidFill>
                      <a:schemeClr val="bg1"/>
                    </a:solidFill>
                  </a:tcPr>
                </a:tc>
                <a:tc>
                  <a:txBody>
                    <a:bodyPr/>
                    <a:lstStyle/>
                    <a:p>
                      <a:endParaRPr lang="en-US" sz="1600" dirty="0">
                        <a:latin typeface="Gill Sans MT" panose="020B0502020104020203" pitchFamily="34" charset="77"/>
                      </a:endParaRPr>
                    </a:p>
                  </a:txBody>
                  <a:tcPr>
                    <a:solidFill>
                      <a:srgbClr val="FF9300"/>
                    </a:solidFill>
                  </a:tcPr>
                </a:tc>
                <a:tc>
                  <a:txBody>
                    <a:bodyPr/>
                    <a:lstStyle/>
                    <a:p>
                      <a:endParaRPr lang="en-US" sz="1600" dirty="0">
                        <a:latin typeface="Gill Sans MT" panose="020B0502020104020203" pitchFamily="34" charset="77"/>
                      </a:endParaRPr>
                    </a:p>
                  </a:txBody>
                  <a:tcPr>
                    <a:solidFill>
                      <a:srgbClr val="FF9300"/>
                    </a:solidFill>
                  </a:tcPr>
                </a:tc>
                <a:tc>
                  <a:txBody>
                    <a:bodyPr/>
                    <a:lstStyle/>
                    <a:p>
                      <a:endParaRPr lang="en-US" sz="1600" dirty="0">
                        <a:latin typeface="Gill Sans MT" panose="020B0502020104020203" pitchFamily="34" charset="77"/>
                      </a:endParaRPr>
                    </a:p>
                  </a:txBody>
                  <a:tcPr>
                    <a:solidFill>
                      <a:srgbClr val="FFD579"/>
                    </a:solidFill>
                  </a:tcPr>
                </a:tc>
                <a:tc>
                  <a:txBody>
                    <a:bodyPr/>
                    <a:lstStyle/>
                    <a:p>
                      <a:endParaRPr lang="en-US" sz="1600" dirty="0">
                        <a:latin typeface="Gill Sans MT" panose="020B0502020104020203" pitchFamily="34" charset="77"/>
                      </a:endParaRPr>
                    </a:p>
                  </a:txBody>
                  <a:tcPr>
                    <a:solidFill>
                      <a:srgbClr val="FFD579"/>
                    </a:solidFill>
                  </a:tcPr>
                </a:tc>
                <a:extLst>
                  <a:ext uri="{0D108BD9-81ED-4DB2-BD59-A6C34878D82A}">
                    <a16:rowId xmlns:a16="http://schemas.microsoft.com/office/drawing/2014/main" val="3330045273"/>
                  </a:ext>
                </a:extLst>
              </a:tr>
              <a:tr h="334446">
                <a:tc vMerge="1">
                  <a:txBody>
                    <a:bodyPr/>
                    <a:lstStyle/>
                    <a:p>
                      <a:endParaRPr lang="en-US" sz="1800" b="1" kern="1200" dirty="0">
                        <a:solidFill>
                          <a:schemeClr val="lt1"/>
                        </a:solidFill>
                        <a:latin typeface="+mn-lt"/>
                        <a:ea typeface="+mn-ea"/>
                        <a:cs typeface="+mn-cs"/>
                      </a:endParaRPr>
                    </a:p>
                  </a:txBody>
                  <a:tcPr>
                    <a:solidFill>
                      <a:schemeClr val="accent1"/>
                    </a:solidFill>
                  </a:tcPr>
                </a:tc>
                <a:tc>
                  <a:txBody>
                    <a:bodyPr/>
                    <a:lstStyle/>
                    <a:p>
                      <a:r>
                        <a:rPr lang="en-US" sz="1400" b="1" kern="1200" dirty="0">
                          <a:solidFill>
                            <a:sysClr val="windowText" lastClr="000000"/>
                          </a:solidFill>
                          <a:latin typeface="Gill Sans MT" panose="020B0502020104020203" pitchFamily="34" charset="77"/>
                          <a:ea typeface="+mn-ea"/>
                          <a:cs typeface="+mn-cs"/>
                        </a:rPr>
                        <a:t>None</a:t>
                      </a:r>
                    </a:p>
                  </a:txBody>
                  <a:tcPr anchor="ctr">
                    <a:solidFill>
                      <a:schemeClr val="bg1"/>
                    </a:solidFill>
                  </a:tcPr>
                </a:tc>
                <a:tc>
                  <a:txBody>
                    <a:bodyPr/>
                    <a:lstStyle/>
                    <a:p>
                      <a:endParaRPr lang="en-US" sz="1600" dirty="0">
                        <a:latin typeface="Gill Sans MT" panose="020B0502020104020203" pitchFamily="34" charset="77"/>
                      </a:endParaRPr>
                    </a:p>
                  </a:txBody>
                  <a:tcPr>
                    <a:solidFill>
                      <a:srgbClr val="FF9300"/>
                    </a:solidFill>
                  </a:tcPr>
                </a:tc>
                <a:tc>
                  <a:txBody>
                    <a:bodyPr/>
                    <a:lstStyle/>
                    <a:p>
                      <a:endParaRPr lang="en-US" sz="1600" dirty="0">
                        <a:latin typeface="Gill Sans MT" panose="020B0502020104020203" pitchFamily="34" charset="77"/>
                      </a:endParaRPr>
                    </a:p>
                  </a:txBody>
                  <a:tcPr>
                    <a:solidFill>
                      <a:srgbClr val="FFD579"/>
                    </a:solidFill>
                  </a:tcPr>
                </a:tc>
                <a:tc>
                  <a:txBody>
                    <a:bodyPr/>
                    <a:lstStyle/>
                    <a:p>
                      <a:endParaRPr lang="en-US" sz="1600" dirty="0">
                        <a:latin typeface="Gill Sans MT" panose="020B0502020104020203" pitchFamily="34" charset="77"/>
                      </a:endParaRPr>
                    </a:p>
                  </a:txBody>
                  <a:tcPr>
                    <a:solidFill>
                      <a:srgbClr val="FFD579"/>
                    </a:solidFill>
                  </a:tcPr>
                </a:tc>
                <a:tc>
                  <a:txBody>
                    <a:bodyPr/>
                    <a:lstStyle/>
                    <a:p>
                      <a:endParaRPr lang="en-US" sz="1600" dirty="0">
                        <a:latin typeface="Gill Sans MT" panose="020B0502020104020203" pitchFamily="34" charset="77"/>
                      </a:endParaRPr>
                    </a:p>
                  </a:txBody>
                  <a:tcPr>
                    <a:solidFill>
                      <a:srgbClr val="FFD579"/>
                    </a:solidFill>
                  </a:tcPr>
                </a:tc>
                <a:extLst>
                  <a:ext uri="{0D108BD9-81ED-4DB2-BD59-A6C34878D82A}">
                    <a16:rowId xmlns:a16="http://schemas.microsoft.com/office/drawing/2014/main" val="758440087"/>
                  </a:ext>
                </a:extLst>
              </a:tr>
            </a:tbl>
          </a:graphicData>
        </a:graphic>
      </p:graphicFrame>
      <p:graphicFrame>
        <p:nvGraphicFramePr>
          <p:cNvPr id="9" name="Table 8">
            <a:extLst>
              <a:ext uri="{FF2B5EF4-FFF2-40B4-BE49-F238E27FC236}">
                <a16:creationId xmlns:a16="http://schemas.microsoft.com/office/drawing/2014/main" id="{4BF3ACF5-85F6-FC47-B31E-D722C012F627}"/>
              </a:ext>
            </a:extLst>
          </p:cNvPr>
          <p:cNvGraphicFramePr>
            <a:graphicFrameLocks noGrp="1"/>
          </p:cNvGraphicFramePr>
          <p:nvPr>
            <p:extLst>
              <p:ext uri="{D42A27DB-BD31-4B8C-83A1-F6EECF244321}">
                <p14:modId xmlns:p14="http://schemas.microsoft.com/office/powerpoint/2010/main" val="2601096812"/>
              </p:ext>
            </p:extLst>
          </p:nvPr>
        </p:nvGraphicFramePr>
        <p:xfrm>
          <a:off x="10239079" y="1498876"/>
          <a:ext cx="1602153" cy="4566867"/>
        </p:xfrm>
        <a:graphic>
          <a:graphicData uri="http://schemas.openxmlformats.org/drawingml/2006/table">
            <a:tbl>
              <a:tblPr firstRow="1" bandRow="1">
                <a:tableStyleId>{5C22544A-7EE6-4342-B048-85BDC9FD1C3A}</a:tableStyleId>
              </a:tblPr>
              <a:tblGrid>
                <a:gridCol w="1602153">
                  <a:extLst>
                    <a:ext uri="{9D8B030D-6E8A-4147-A177-3AD203B41FA5}">
                      <a16:colId xmlns:a16="http://schemas.microsoft.com/office/drawing/2014/main" val="142949195"/>
                    </a:ext>
                  </a:extLst>
                </a:gridCol>
              </a:tblGrid>
              <a:tr h="1457907">
                <a:tc>
                  <a:txBody>
                    <a:bodyPr/>
                    <a:lstStyle/>
                    <a:p>
                      <a:r>
                        <a:rPr lang="en-US" sz="1600" b="0" dirty="0">
                          <a:solidFill>
                            <a:schemeClr val="tx1"/>
                          </a:solidFill>
                          <a:latin typeface="Gill Sans MT" panose="020B0502020104020203" pitchFamily="34" charset="77"/>
                        </a:rPr>
                        <a:t>High priority conflict: Carry through for further analysis</a:t>
                      </a:r>
                    </a:p>
                  </a:txBody>
                  <a:tcPr>
                    <a:solidFill>
                      <a:srgbClr val="FF7E79"/>
                    </a:solidFill>
                  </a:tcPr>
                </a:tc>
                <a:extLst>
                  <a:ext uri="{0D108BD9-81ED-4DB2-BD59-A6C34878D82A}">
                    <a16:rowId xmlns:a16="http://schemas.microsoft.com/office/drawing/2014/main" val="2381841808"/>
                  </a:ext>
                </a:extLst>
              </a:tr>
              <a:tr h="1457907">
                <a:tc>
                  <a:txBody>
                    <a:bodyPr/>
                    <a:lstStyle/>
                    <a:p>
                      <a:r>
                        <a:rPr lang="en-US" sz="1600" b="0" dirty="0">
                          <a:solidFill>
                            <a:schemeClr val="tx1"/>
                          </a:solidFill>
                          <a:latin typeface="Gill Sans MT" panose="020B0502020104020203" pitchFamily="34" charset="77"/>
                        </a:rPr>
                        <a:t>Medium priority conflict: Carry through for further analysis if extra resources are available</a:t>
                      </a:r>
                    </a:p>
                  </a:txBody>
                  <a:tcPr>
                    <a:solidFill>
                      <a:srgbClr val="FF9300"/>
                    </a:solidFill>
                  </a:tcPr>
                </a:tc>
                <a:extLst>
                  <a:ext uri="{0D108BD9-81ED-4DB2-BD59-A6C34878D82A}">
                    <a16:rowId xmlns:a16="http://schemas.microsoft.com/office/drawing/2014/main" val="3424098070"/>
                  </a:ext>
                </a:extLst>
              </a:tr>
              <a:tr h="1457907">
                <a:tc>
                  <a:txBody>
                    <a:bodyPr/>
                    <a:lstStyle/>
                    <a:p>
                      <a:r>
                        <a:rPr lang="en-US" sz="1600" b="0" dirty="0">
                          <a:solidFill>
                            <a:schemeClr val="tx1"/>
                          </a:solidFill>
                          <a:latin typeface="Gill Sans MT" panose="020B0502020104020203" pitchFamily="34" charset="77"/>
                        </a:rPr>
                        <a:t>Low priority conflict: Consider for further analysis in future – no immediate need</a:t>
                      </a:r>
                    </a:p>
                  </a:txBody>
                  <a:tcPr>
                    <a:solidFill>
                      <a:srgbClr val="FFD579"/>
                    </a:solidFill>
                  </a:tcPr>
                </a:tc>
                <a:extLst>
                  <a:ext uri="{0D108BD9-81ED-4DB2-BD59-A6C34878D82A}">
                    <a16:rowId xmlns:a16="http://schemas.microsoft.com/office/drawing/2014/main" val="3994665013"/>
                  </a:ext>
                </a:extLst>
              </a:tr>
            </a:tbl>
          </a:graphicData>
        </a:graphic>
      </p:graphicFrame>
      <p:cxnSp>
        <p:nvCxnSpPr>
          <p:cNvPr id="6" name="Straight Arrow Connector 5">
            <a:extLst>
              <a:ext uri="{FF2B5EF4-FFF2-40B4-BE49-F238E27FC236}">
                <a16:creationId xmlns:a16="http://schemas.microsoft.com/office/drawing/2014/main" id="{3695448C-5B12-3F4D-8506-B57B16C2AEB4}"/>
              </a:ext>
            </a:extLst>
          </p:cNvPr>
          <p:cNvCxnSpPr/>
          <p:nvPr/>
        </p:nvCxnSpPr>
        <p:spPr>
          <a:xfrm>
            <a:off x="7162800" y="4528890"/>
            <a:ext cx="1008185" cy="750277"/>
          </a:xfrm>
          <a:prstGeom prst="straightConnector1">
            <a:avLst/>
          </a:prstGeom>
          <a:ln w="60325">
            <a:solidFill>
              <a:schemeClr val="tx2"/>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A800D15-9EF0-F846-A122-A744FC076ED3}"/>
              </a:ext>
            </a:extLst>
          </p:cNvPr>
          <p:cNvCxnSpPr/>
          <p:nvPr/>
        </p:nvCxnSpPr>
        <p:spPr>
          <a:xfrm>
            <a:off x="8076387" y="3618851"/>
            <a:ext cx="1444555" cy="935149"/>
          </a:xfrm>
          <a:prstGeom prst="straightConnector1">
            <a:avLst/>
          </a:prstGeom>
          <a:ln w="69850">
            <a:solidFill>
              <a:schemeClr val="tx2"/>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EB7043E-FE26-5C4E-B62F-3A953B5463FF}"/>
              </a:ext>
            </a:extLst>
          </p:cNvPr>
          <p:cNvSpPr txBox="1"/>
          <p:nvPr/>
        </p:nvSpPr>
        <p:spPr>
          <a:xfrm>
            <a:off x="838201" y="2008856"/>
            <a:ext cx="2514600" cy="3816429"/>
          </a:xfrm>
          <a:prstGeom prst="rect">
            <a:avLst/>
          </a:prstGeom>
          <a:noFill/>
        </p:spPr>
        <p:txBody>
          <a:bodyPr wrap="square" rtlCol="0">
            <a:spAutoFit/>
          </a:bodyPr>
          <a:lstStyle/>
          <a:p>
            <a:pPr marR="0" lvl="0" defTabSz="914400" eaLnBrk="1" fontAlgn="auto" latinLnBrk="0" hangingPunct="1">
              <a:lnSpc>
                <a:spcPct val="100000"/>
              </a:lnSpc>
              <a:spcBef>
                <a:spcPts val="0"/>
              </a:spcBef>
              <a:spcAft>
                <a:spcPts val="0"/>
              </a:spcAft>
              <a:buClrTx/>
              <a:buSzTx/>
              <a:tabLst/>
              <a:defRPr/>
            </a:pPr>
            <a:r>
              <a:rPr lang="en-US" sz="2200" dirty="0">
                <a:latin typeface="Gill Sans MT" charset="0"/>
                <a:ea typeface="Gill Sans MT" charset="0"/>
                <a:cs typeface="Gill Sans MT" charset="0"/>
              </a:rPr>
              <a:t>This is an example of a monitoring tool, based on the Impacts Matrix on Slide.  </a:t>
            </a:r>
          </a:p>
          <a:p>
            <a:pPr marR="0" lvl="0" defTabSz="914400" eaLnBrk="1" fontAlgn="auto" latinLnBrk="0" hangingPunct="1">
              <a:lnSpc>
                <a:spcPct val="100000"/>
              </a:lnSpc>
              <a:spcBef>
                <a:spcPts val="0"/>
              </a:spcBef>
              <a:spcAft>
                <a:spcPts val="0"/>
              </a:spcAft>
              <a:buClrTx/>
              <a:buSzTx/>
              <a:tabLst/>
              <a:defRPr/>
            </a:pPr>
            <a:endParaRPr lang="en-US" sz="2200" dirty="0">
              <a:latin typeface="Gill Sans MT" charset="0"/>
              <a:ea typeface="Gill Sans MT" charset="0"/>
              <a:cs typeface="Gill Sans MT" charset="0"/>
            </a:endParaRPr>
          </a:p>
          <a:p>
            <a:pPr marR="0" lvl="0" defTabSz="914400" eaLnBrk="1" fontAlgn="auto" latinLnBrk="0" hangingPunct="1">
              <a:lnSpc>
                <a:spcPct val="100000"/>
              </a:lnSpc>
              <a:spcBef>
                <a:spcPts val="0"/>
              </a:spcBef>
              <a:spcAft>
                <a:spcPts val="0"/>
              </a:spcAft>
              <a:buClrTx/>
              <a:buSzTx/>
              <a:tabLst/>
              <a:defRPr/>
            </a:pPr>
            <a:r>
              <a:rPr lang="en-US" sz="2200" dirty="0">
                <a:latin typeface="Gill Sans MT" charset="0"/>
                <a:ea typeface="Gill Sans MT" charset="0"/>
                <a:cs typeface="Gill Sans MT" charset="0"/>
              </a:rPr>
              <a:t>Use it to see if your interventions helped move the conflict into a lower impact area?</a:t>
            </a:r>
          </a:p>
        </p:txBody>
      </p:sp>
      <p:sp>
        <p:nvSpPr>
          <p:cNvPr id="12" name="Title 1">
            <a:extLst>
              <a:ext uri="{FF2B5EF4-FFF2-40B4-BE49-F238E27FC236}">
                <a16:creationId xmlns:a16="http://schemas.microsoft.com/office/drawing/2014/main" id="{CF50E3F8-0756-2E40-AD07-1116D8D7BB33}"/>
              </a:ext>
            </a:extLst>
          </p:cNvPr>
          <p:cNvSpPr txBox="1">
            <a:spLocks/>
          </p:cNvSpPr>
          <p:nvPr/>
        </p:nvSpPr>
        <p:spPr>
          <a:xfrm>
            <a:off x="893763" y="488266"/>
            <a:ext cx="10412412" cy="795423"/>
          </a:xfrm>
          <a:prstGeom prst="rect">
            <a:avLst/>
          </a:prstGeom>
        </p:spPr>
        <p:txBody>
          <a:bodyPr vert="horz" lIns="91440" tIns="45720" rIns="91440" bIns="45720" rtlCol="0" anchor="t">
            <a:normAutofit fontScale="97500"/>
          </a:bodyPr>
          <a:lstStyle>
            <a:lvl1pPr algn="l" defTabSz="914400" rtl="0" eaLnBrk="1" latinLnBrk="0" hangingPunct="1">
              <a:lnSpc>
                <a:spcPct val="89000"/>
              </a:lnSpc>
              <a:spcBef>
                <a:spcPct val="0"/>
              </a:spcBef>
              <a:buNone/>
              <a:defRPr sz="4400" kern="1200" baseline="0">
                <a:solidFill>
                  <a:srgbClr val="000099"/>
                </a:solidFill>
                <a:latin typeface="Gill Sans MT" charset="0"/>
                <a:ea typeface="Gill Sans MT" charset="0"/>
                <a:cs typeface="Gill Sans MT" charset="0"/>
              </a:defRPr>
            </a:lvl1pPr>
          </a:lstStyle>
          <a:p>
            <a:pPr>
              <a:defRPr/>
            </a:pPr>
            <a:r>
              <a:rPr lang="en-US" sz="4000" b="1" dirty="0">
                <a:latin typeface="Gill Sans MT" panose="020B0502020104020203" pitchFamily="34" charset="0"/>
                <a:ea typeface="+mj-ea"/>
                <a:cs typeface="+mj-cs"/>
              </a:rPr>
              <a:t>Monitoring</a:t>
            </a:r>
          </a:p>
        </p:txBody>
      </p:sp>
    </p:spTree>
    <p:extLst>
      <p:ext uri="{BB962C8B-B14F-4D97-AF65-F5344CB8AC3E}">
        <p14:creationId xmlns:p14="http://schemas.microsoft.com/office/powerpoint/2010/main" val="9523668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8827" y="636939"/>
            <a:ext cx="10554345" cy="1361913"/>
          </a:xfrm>
        </p:spPr>
        <p:txBody>
          <a:bodyPr>
            <a:noAutofit/>
          </a:bodyPr>
          <a:lstStyle/>
          <a:p>
            <a:r>
              <a:rPr lang="en-US" sz="4000" b="1" dirty="0">
                <a:latin typeface="Gill Sans MT" panose="020B0502020104020203" pitchFamily="34" charset="0"/>
              </a:rPr>
              <a:t>Key skills for conflict management by community conservation wardens</a:t>
            </a:r>
            <a:endParaRPr lang="en-GB" sz="4000" b="1" dirty="0">
              <a:latin typeface="Gill Sans MT" panose="020B0502020104020203" pitchFamily="34" charset="0"/>
            </a:endParaRPr>
          </a:p>
        </p:txBody>
      </p:sp>
      <p:sp>
        <p:nvSpPr>
          <p:cNvPr id="3" name="Content Placeholder 2"/>
          <p:cNvSpPr>
            <a:spLocks noGrp="1"/>
          </p:cNvSpPr>
          <p:nvPr>
            <p:ph idx="1"/>
          </p:nvPr>
        </p:nvSpPr>
        <p:spPr>
          <a:xfrm>
            <a:off x="818827" y="2097174"/>
            <a:ext cx="10554345" cy="3959314"/>
          </a:xfrm>
        </p:spPr>
        <p:txBody>
          <a:bodyPr>
            <a:noAutofit/>
          </a:bodyPr>
          <a:lstStyle/>
          <a:p>
            <a:r>
              <a:rPr lang="en-US" sz="2800" dirty="0">
                <a:latin typeface="Gill Sans MT" charset="0"/>
                <a:ea typeface="Gill Sans MT" charset="0"/>
                <a:cs typeface="Gill Sans MT" charset="0"/>
              </a:rPr>
              <a:t>Self-awareness: acknowledge our own biases </a:t>
            </a:r>
            <a:r>
              <a:rPr lang="en-GB" sz="2800" dirty="0">
                <a:latin typeface="Gill Sans MT" charset="0"/>
                <a:ea typeface="Gill Sans MT" charset="0"/>
                <a:cs typeface="Gill Sans MT" charset="0"/>
              </a:rPr>
              <a:t>and think about how our actions may be perceived in different contexts</a:t>
            </a:r>
            <a:endParaRPr lang="en-US" sz="2800" dirty="0">
              <a:latin typeface="Gill Sans MT" charset="0"/>
              <a:ea typeface="Gill Sans MT" charset="0"/>
              <a:cs typeface="Gill Sans MT" charset="0"/>
            </a:endParaRPr>
          </a:p>
          <a:p>
            <a:r>
              <a:rPr lang="en-US" sz="2800" dirty="0">
                <a:latin typeface="Gill Sans MT" charset="0"/>
                <a:ea typeface="Gill Sans MT" charset="0"/>
                <a:cs typeface="Gill Sans MT" charset="0"/>
              </a:rPr>
              <a:t>Do not ignore power imbalances between stakeholders in a conflict, and actively look for weaker/less visible stakeholders</a:t>
            </a:r>
          </a:p>
          <a:p>
            <a:r>
              <a:rPr lang="en-US" sz="2800" dirty="0">
                <a:latin typeface="Gill Sans MT" charset="0"/>
                <a:ea typeface="Gill Sans MT" charset="0"/>
                <a:cs typeface="Gill Sans MT" charset="0"/>
              </a:rPr>
              <a:t>Use our own (usually higher!) power positively, by giving voice to weaker/less visible stakeholders</a:t>
            </a:r>
          </a:p>
          <a:p>
            <a:r>
              <a:rPr lang="en-GB" sz="2800" dirty="0">
                <a:latin typeface="Gill Sans MT" charset="0"/>
                <a:ea typeface="Gill Sans MT" charset="0"/>
                <a:cs typeface="Gill Sans MT" charset="0"/>
              </a:rPr>
              <a:t>Use your communication skills! Active listening is particularly important (see </a:t>
            </a:r>
            <a:r>
              <a:rPr lang="en-GB" sz="2800" dirty="0">
                <a:solidFill>
                  <a:srgbClr val="000099"/>
                </a:solidFill>
                <a:latin typeface="Gill Sans MT" charset="0"/>
                <a:ea typeface="Gill Sans MT" charset="0"/>
                <a:cs typeface="Gill Sans MT" charset="0"/>
              </a:rPr>
              <a:t>Module 2: Effective Communication</a:t>
            </a:r>
            <a:r>
              <a:rPr lang="en-GB" sz="2800" dirty="0">
                <a:latin typeface="Gill Sans MT" charset="0"/>
                <a:ea typeface="Gill Sans MT" charset="0"/>
                <a:cs typeface="Gill Sans MT" charset="0"/>
              </a:rPr>
              <a:t>)</a:t>
            </a:r>
          </a:p>
        </p:txBody>
      </p:sp>
      <p:sp>
        <p:nvSpPr>
          <p:cNvPr id="5" name="Slide Number Placeholder 4"/>
          <p:cNvSpPr>
            <a:spLocks noGrp="1"/>
          </p:cNvSpPr>
          <p:nvPr>
            <p:ph type="sldNum" sz="quarter" idx="12"/>
          </p:nvPr>
        </p:nvSpPr>
        <p:spPr/>
        <p:txBody>
          <a:bodyPr/>
          <a:lstStyle/>
          <a:p>
            <a:fld id="{D8AC6650-73DF-46B7-A688-A216FA2CA224}" type="slidenum">
              <a:rPr lang="en-GB" smtClean="0"/>
              <a:t>58</a:t>
            </a:fld>
            <a:endParaRPr lang="en-GB"/>
          </a:p>
        </p:txBody>
      </p:sp>
    </p:spTree>
    <p:extLst>
      <p:ext uri="{BB962C8B-B14F-4D97-AF65-F5344CB8AC3E}">
        <p14:creationId xmlns:p14="http://schemas.microsoft.com/office/powerpoint/2010/main" val="2956111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8AC6650-73DF-46B7-A688-A216FA2CA224}" type="slidenum">
              <a:rPr lang="en-GB" smtClean="0"/>
              <a:t>59</a:t>
            </a:fld>
            <a:endParaRPr lang="en-GB"/>
          </a:p>
        </p:txBody>
      </p:sp>
      <p:sp>
        <p:nvSpPr>
          <p:cNvPr id="8" name="Explosion 2 7">
            <a:extLst>
              <a:ext uri="{FF2B5EF4-FFF2-40B4-BE49-F238E27FC236}">
                <a16:creationId xmlns:a16="http://schemas.microsoft.com/office/drawing/2014/main" id="{103BE2C2-8665-0F48-9A0D-3E70B77871B1}"/>
              </a:ext>
            </a:extLst>
          </p:cNvPr>
          <p:cNvSpPr/>
          <p:nvPr/>
        </p:nvSpPr>
        <p:spPr>
          <a:xfrm>
            <a:off x="1524000" y="-579120"/>
            <a:ext cx="10190480" cy="7746836"/>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9E718BB-5D01-C146-BFD4-F3D3E276ED33}"/>
              </a:ext>
            </a:extLst>
          </p:cNvPr>
          <p:cNvSpPr txBox="1"/>
          <p:nvPr/>
        </p:nvSpPr>
        <p:spPr>
          <a:xfrm rot="20655412">
            <a:off x="3254951" y="1955497"/>
            <a:ext cx="6027562" cy="3539430"/>
          </a:xfrm>
          <a:prstGeom prst="rect">
            <a:avLst/>
          </a:prstGeom>
          <a:noFill/>
        </p:spPr>
        <p:txBody>
          <a:bodyPr wrap="square" rtlCol="0">
            <a:spAutoFit/>
          </a:bodyPr>
          <a:lstStyle/>
          <a:p>
            <a:pPr algn="ctr"/>
            <a:r>
              <a:rPr lang="en-US" sz="3200" i="1" dirty="0">
                <a:latin typeface="Gill Sans MT" charset="0"/>
                <a:ea typeface="Gill Sans MT" charset="0"/>
                <a:cs typeface="Gill Sans MT" charset="0"/>
              </a:rPr>
              <a:t>Don’t forget to think about </a:t>
            </a:r>
            <a:r>
              <a:rPr lang="en-US" sz="3200" b="1" i="1" dirty="0">
                <a:latin typeface="Gill Sans MT" charset="0"/>
                <a:ea typeface="Gill Sans MT" charset="0"/>
                <a:cs typeface="Gill Sans MT" charset="0"/>
              </a:rPr>
              <a:t>gender</a:t>
            </a:r>
            <a:r>
              <a:rPr lang="en-US" sz="3200" i="1" dirty="0">
                <a:latin typeface="Gill Sans MT" charset="0"/>
                <a:ea typeface="Gill Sans MT" charset="0"/>
                <a:cs typeface="Gill Sans MT" charset="0"/>
              </a:rPr>
              <a:t> in any step of conflict management – women and men experience conflict differently! See </a:t>
            </a:r>
            <a:r>
              <a:rPr lang="en-US" sz="3200" i="1" dirty="0">
                <a:solidFill>
                  <a:srgbClr val="000099"/>
                </a:solidFill>
                <a:latin typeface="Gill Sans MT" charset="0"/>
                <a:ea typeface="Gill Sans MT" charset="0"/>
                <a:cs typeface="Gill Sans MT" charset="0"/>
              </a:rPr>
              <a:t>Module 5: Undertaking Gender Assessments for Conservation </a:t>
            </a:r>
            <a:r>
              <a:rPr lang="en-US" sz="3200" i="1" dirty="0">
                <a:latin typeface="Gill Sans MT" charset="0"/>
                <a:ea typeface="Gill Sans MT" charset="0"/>
                <a:cs typeface="Gill Sans MT" charset="0"/>
              </a:rPr>
              <a:t>for more on gender assessment</a:t>
            </a:r>
          </a:p>
        </p:txBody>
      </p:sp>
    </p:spTree>
    <p:extLst>
      <p:ext uri="{BB962C8B-B14F-4D97-AF65-F5344CB8AC3E}">
        <p14:creationId xmlns:p14="http://schemas.microsoft.com/office/powerpoint/2010/main" val="3643659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920750" y="144463"/>
            <a:ext cx="8445500" cy="619123"/>
          </a:xfrm>
        </p:spPr>
        <p:txBody>
          <a:bodyPr>
            <a:normAutofit fontScale="90000"/>
          </a:bodyPr>
          <a:lstStyle/>
          <a:p>
            <a:pPr eaLnBrk="1" hangingPunct="1"/>
            <a:r>
              <a:rPr lang="en-GB" altLang="en-US" sz="4000" b="1" dirty="0">
                <a:latin typeface="Gill Sans MT" panose="020B0502020104020203" pitchFamily="34" charset="0"/>
              </a:rPr>
              <a:t>Types of conflict</a:t>
            </a:r>
            <a:br>
              <a:rPr lang="en-GB" altLang="en-US" dirty="0"/>
            </a:br>
            <a:endParaRPr lang="en-GB" altLang="en-US" dirty="0"/>
          </a:p>
        </p:txBody>
      </p:sp>
      <p:sp>
        <p:nvSpPr>
          <p:cNvPr id="31748" name="Line 4"/>
          <p:cNvSpPr>
            <a:spLocks noChangeShapeType="1"/>
          </p:cNvSpPr>
          <p:nvPr/>
        </p:nvSpPr>
        <p:spPr bwMode="auto">
          <a:xfrm>
            <a:off x="1774826" y="3716338"/>
            <a:ext cx="88931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31750" name="Line 6"/>
          <p:cNvSpPr>
            <a:spLocks noChangeShapeType="1"/>
          </p:cNvSpPr>
          <p:nvPr/>
        </p:nvSpPr>
        <p:spPr bwMode="auto">
          <a:xfrm>
            <a:off x="6527800" y="1196975"/>
            <a:ext cx="0" cy="53276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31751" name="Text Box 7"/>
          <p:cNvSpPr txBox="1">
            <a:spLocks noChangeArrowheads="1"/>
          </p:cNvSpPr>
          <p:nvPr/>
        </p:nvSpPr>
        <p:spPr bwMode="auto">
          <a:xfrm>
            <a:off x="2782889" y="908051"/>
            <a:ext cx="23002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GB" altLang="en-US" sz="2000" b="1" dirty="0"/>
              <a:t>Compatible goals</a:t>
            </a:r>
          </a:p>
        </p:txBody>
      </p:sp>
      <p:sp>
        <p:nvSpPr>
          <p:cNvPr id="31752" name="Text Box 8"/>
          <p:cNvSpPr txBox="1">
            <a:spLocks noChangeArrowheads="1"/>
          </p:cNvSpPr>
          <p:nvPr/>
        </p:nvSpPr>
        <p:spPr bwMode="auto">
          <a:xfrm>
            <a:off x="7608889" y="908050"/>
            <a:ext cx="25050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GB" altLang="en-US" sz="2000" b="1" dirty="0"/>
              <a:t>Incompatible goals</a:t>
            </a:r>
          </a:p>
        </p:txBody>
      </p:sp>
      <p:sp>
        <p:nvSpPr>
          <p:cNvPr id="31753" name="Text Box 9"/>
          <p:cNvSpPr txBox="1">
            <a:spLocks noChangeArrowheads="1"/>
          </p:cNvSpPr>
          <p:nvPr/>
        </p:nvSpPr>
        <p:spPr bwMode="auto">
          <a:xfrm rot="-5400000">
            <a:off x="1189038" y="4806951"/>
            <a:ext cx="18732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GB" altLang="en-US" sz="2000" b="1" dirty="0"/>
              <a:t>Incompatible behaviour</a:t>
            </a:r>
          </a:p>
        </p:txBody>
      </p:sp>
      <p:sp>
        <p:nvSpPr>
          <p:cNvPr id="31754" name="Text Box 10"/>
          <p:cNvSpPr txBox="1">
            <a:spLocks noChangeArrowheads="1"/>
          </p:cNvSpPr>
          <p:nvPr/>
        </p:nvSpPr>
        <p:spPr bwMode="auto">
          <a:xfrm rot="-5400000">
            <a:off x="1168401" y="2163763"/>
            <a:ext cx="17716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GB" altLang="en-US" sz="2000" b="1" dirty="0"/>
              <a:t>Compatible behaviour</a:t>
            </a:r>
          </a:p>
        </p:txBody>
      </p:sp>
      <p:pic>
        <p:nvPicPr>
          <p:cNvPr id="3175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3613" y="1341438"/>
            <a:ext cx="1644650" cy="186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6"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3563" y="1341439"/>
            <a:ext cx="15240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7"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5050" y="3933825"/>
            <a:ext cx="1568450"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8"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56588" y="3933825"/>
            <a:ext cx="1504950"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9" name="Text Box 15"/>
          <p:cNvSpPr txBox="1">
            <a:spLocks noChangeArrowheads="1"/>
          </p:cNvSpPr>
          <p:nvPr/>
        </p:nvSpPr>
        <p:spPr bwMode="auto">
          <a:xfrm>
            <a:off x="3575050" y="3187701"/>
            <a:ext cx="1657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GB" altLang="en-US" sz="2000" dirty="0"/>
              <a:t>No conflict</a:t>
            </a:r>
          </a:p>
        </p:txBody>
      </p:sp>
      <p:sp>
        <p:nvSpPr>
          <p:cNvPr id="31760" name="Text Box 16"/>
          <p:cNvSpPr txBox="1">
            <a:spLocks noChangeArrowheads="1"/>
          </p:cNvSpPr>
          <p:nvPr/>
        </p:nvSpPr>
        <p:spPr bwMode="auto">
          <a:xfrm>
            <a:off x="8112126" y="3213101"/>
            <a:ext cx="1749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GB" altLang="en-US" sz="2000" dirty="0"/>
              <a:t>Latent conflict</a:t>
            </a:r>
          </a:p>
        </p:txBody>
      </p:sp>
      <p:sp>
        <p:nvSpPr>
          <p:cNvPr id="31761" name="Text Box 17"/>
          <p:cNvSpPr txBox="1">
            <a:spLocks noChangeArrowheads="1"/>
          </p:cNvSpPr>
          <p:nvPr/>
        </p:nvSpPr>
        <p:spPr bwMode="auto">
          <a:xfrm>
            <a:off x="3359150" y="6021389"/>
            <a:ext cx="19446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GB" altLang="en-US" sz="2000" dirty="0"/>
              <a:t>Surface conflict</a:t>
            </a:r>
          </a:p>
        </p:txBody>
      </p:sp>
      <p:sp>
        <p:nvSpPr>
          <p:cNvPr id="31762" name="Text Box 18"/>
          <p:cNvSpPr txBox="1">
            <a:spLocks noChangeArrowheads="1"/>
          </p:cNvSpPr>
          <p:nvPr/>
        </p:nvSpPr>
        <p:spPr bwMode="auto">
          <a:xfrm>
            <a:off x="8254268" y="6021389"/>
            <a:ext cx="172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GB" altLang="en-US" sz="2000" dirty="0"/>
              <a:t>Open conflict</a:t>
            </a:r>
          </a:p>
        </p:txBody>
      </p:sp>
      <p:sp>
        <p:nvSpPr>
          <p:cNvPr id="3" name="Slide Number Placeholder 2"/>
          <p:cNvSpPr>
            <a:spLocks noGrp="1"/>
          </p:cNvSpPr>
          <p:nvPr>
            <p:ph type="sldNum" sz="quarter" idx="12"/>
          </p:nvPr>
        </p:nvSpPr>
        <p:spPr/>
        <p:txBody>
          <a:bodyPr/>
          <a:lstStyle/>
          <a:p>
            <a:fld id="{D8AC6650-73DF-46B7-A688-A216FA2CA224}" type="slidenum">
              <a:rPr lang="en-GB" smtClean="0"/>
              <a:t>6</a:t>
            </a:fld>
            <a:endParaRPr lang="en-GB"/>
          </a:p>
        </p:txBody>
      </p:sp>
      <p:sp>
        <p:nvSpPr>
          <p:cNvPr id="19" name="TextBox 18"/>
          <p:cNvSpPr txBox="1"/>
          <p:nvPr/>
        </p:nvSpPr>
        <p:spPr>
          <a:xfrm>
            <a:off x="743749" y="6434853"/>
            <a:ext cx="2615401" cy="369332"/>
          </a:xfrm>
          <a:prstGeom prst="rect">
            <a:avLst/>
          </a:prstGeom>
          <a:noFill/>
        </p:spPr>
        <p:txBody>
          <a:bodyPr wrap="square" rtlCol="0">
            <a:spAutoFit/>
          </a:bodyPr>
          <a:lstStyle/>
          <a:p>
            <a:r>
              <a:rPr lang="en-US" dirty="0">
                <a:latin typeface="Gill Sans MT" charset="0"/>
                <a:ea typeface="Gill Sans MT" charset="0"/>
                <a:cs typeface="Gill Sans MT" charset="0"/>
              </a:rPr>
              <a:t>From </a:t>
            </a:r>
            <a:r>
              <a:rPr lang="en-US" dirty="0" err="1">
                <a:latin typeface="Gill Sans MT" charset="0"/>
                <a:ea typeface="Gill Sans MT" charset="0"/>
                <a:cs typeface="Gill Sans MT" charset="0"/>
              </a:rPr>
              <a:t>Tearfund</a:t>
            </a:r>
            <a:r>
              <a:rPr lang="en-US" dirty="0">
                <a:latin typeface="Gill Sans MT" charset="0"/>
                <a:ea typeface="Gill Sans MT" charset="0"/>
                <a:cs typeface="Gill Sans MT" charset="0"/>
              </a:rPr>
              <a:t> (no date) </a:t>
            </a:r>
          </a:p>
        </p:txBody>
      </p:sp>
    </p:spTree>
    <p:extLst>
      <p:ext uri="{BB962C8B-B14F-4D97-AF65-F5344CB8AC3E}">
        <p14:creationId xmlns:p14="http://schemas.microsoft.com/office/powerpoint/2010/main" val="27729728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2360" y="1298756"/>
            <a:ext cx="10515600" cy="4455886"/>
          </a:xfrm>
        </p:spPr>
        <p:txBody>
          <a:bodyPr>
            <a:normAutofit fontScale="77500" lnSpcReduction="20000"/>
          </a:bodyPr>
          <a:lstStyle/>
          <a:p>
            <a:pPr marL="0" indent="0" algn="ctr">
              <a:buNone/>
            </a:pPr>
            <a:r>
              <a:rPr lang="en-GB" sz="6300" i="1" dirty="0">
                <a:latin typeface="Gill Sans MT" panose="020B0502020104020203" pitchFamily="34" charset="77"/>
                <a:ea typeface="Gill Sans" charset="0"/>
                <a:cs typeface="Gill Sans" charset="0"/>
              </a:rPr>
              <a:t>“a good conflict resolution process is one in which stakeholders...have the opportunity to really understand each other’s needs, develop a range of alternatives for how to address those needs, and reach a mutually agreeable solution. The emphasis is on communication” (Lewis 1996)</a:t>
            </a:r>
          </a:p>
          <a:p>
            <a:pPr marL="0" indent="0" algn="ctr">
              <a:buNone/>
            </a:pPr>
            <a:endParaRPr lang="en-GB" sz="5400" dirty="0">
              <a:latin typeface="Gill Sans MT" panose="020B0502020104020203" pitchFamily="34" charset="77"/>
            </a:endParaRPr>
          </a:p>
        </p:txBody>
      </p:sp>
      <p:sp>
        <p:nvSpPr>
          <p:cNvPr id="4" name="Slide Number Placeholder 3"/>
          <p:cNvSpPr>
            <a:spLocks noGrp="1"/>
          </p:cNvSpPr>
          <p:nvPr>
            <p:ph type="sldNum" sz="quarter" idx="12"/>
          </p:nvPr>
        </p:nvSpPr>
        <p:spPr/>
        <p:txBody>
          <a:bodyPr/>
          <a:lstStyle/>
          <a:p>
            <a:fld id="{D8AC6650-73DF-46B7-A688-A216FA2CA224}" type="slidenum">
              <a:rPr lang="en-GB" smtClean="0"/>
              <a:t>60</a:t>
            </a:fld>
            <a:endParaRPr lang="en-GB"/>
          </a:p>
        </p:txBody>
      </p:sp>
    </p:spTree>
    <p:extLst>
      <p:ext uri="{BB962C8B-B14F-4D97-AF65-F5344CB8AC3E}">
        <p14:creationId xmlns:p14="http://schemas.microsoft.com/office/powerpoint/2010/main" val="4539676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93613" y="1187562"/>
            <a:ext cx="8361229" cy="784929"/>
          </a:xfrm>
        </p:spPr>
        <p:txBody>
          <a:bodyPr>
            <a:normAutofit/>
          </a:bodyPr>
          <a:lstStyle/>
          <a:p>
            <a:r>
              <a:rPr lang="en-US" sz="4400" b="1" dirty="0">
                <a:solidFill>
                  <a:srgbClr val="000099"/>
                </a:solidFill>
                <a:latin typeface="Gill Sans MT" panose="020B0502020104020203" pitchFamily="34" charset="0"/>
              </a:rPr>
              <a:t>To sum up...</a:t>
            </a:r>
            <a:endParaRPr lang="en-GB" sz="4400" b="1" dirty="0">
              <a:solidFill>
                <a:srgbClr val="000099"/>
              </a:solidFill>
              <a:latin typeface="Gill Sans MT" panose="020B0502020104020203" pitchFamily="34" charset="0"/>
            </a:endParaRPr>
          </a:p>
        </p:txBody>
      </p:sp>
      <p:sp>
        <p:nvSpPr>
          <p:cNvPr id="6" name="Content Placeholder 5"/>
          <p:cNvSpPr>
            <a:spLocks noGrp="1"/>
          </p:cNvSpPr>
          <p:nvPr>
            <p:ph type="subTitle" idx="1"/>
          </p:nvPr>
        </p:nvSpPr>
        <p:spPr>
          <a:xfrm>
            <a:off x="1149531" y="1972491"/>
            <a:ext cx="9874069" cy="3749040"/>
          </a:xfrm>
        </p:spPr>
        <p:txBody>
          <a:bodyPr>
            <a:noAutofit/>
          </a:bodyPr>
          <a:lstStyle/>
          <a:p>
            <a:pPr marL="457200" indent="-457200" algn="l">
              <a:buClr>
                <a:schemeClr val="tx1"/>
              </a:buClr>
              <a:buFont typeface="Arial" panose="020B0604020202020204" pitchFamily="34" charset="0"/>
              <a:buChar char="•"/>
            </a:pPr>
            <a:r>
              <a:rPr lang="en-US" sz="3600" dirty="0">
                <a:latin typeface="Gill Sans MT" charset="0"/>
                <a:ea typeface="Gill Sans MT" charset="0"/>
                <a:cs typeface="Gill Sans MT" charset="0"/>
              </a:rPr>
              <a:t>Conservation can and does contribute to conflict</a:t>
            </a:r>
          </a:p>
          <a:p>
            <a:pPr marL="457200" indent="-457200" algn="l">
              <a:buClr>
                <a:schemeClr val="tx1"/>
              </a:buClr>
              <a:buFont typeface="Arial" panose="020B0604020202020204" pitchFamily="34" charset="0"/>
              <a:buChar char="•"/>
            </a:pPr>
            <a:r>
              <a:rPr lang="en-US" sz="3600" dirty="0">
                <a:latin typeface="Gill Sans MT" charset="0"/>
                <a:ea typeface="Gill Sans MT" charset="0"/>
                <a:cs typeface="Gill Sans MT" charset="0"/>
              </a:rPr>
              <a:t>Conflict can lead to positive change</a:t>
            </a:r>
          </a:p>
          <a:p>
            <a:pPr marL="457200" indent="-457200" algn="l">
              <a:buClr>
                <a:schemeClr val="tx1"/>
              </a:buClr>
              <a:buFont typeface="Arial" panose="020B0604020202020204" pitchFamily="34" charset="0"/>
              <a:buChar char="•"/>
            </a:pPr>
            <a:r>
              <a:rPr lang="en-US" sz="3600" dirty="0">
                <a:latin typeface="Gill Sans MT" charset="0"/>
                <a:ea typeface="Gill Sans MT" charset="0"/>
                <a:cs typeface="Gill Sans MT" charset="0"/>
              </a:rPr>
              <a:t>All conservation activities should be conflict-sensitive – the tools in this training can be used to </a:t>
            </a:r>
            <a:r>
              <a:rPr lang="en-US" sz="3600" b="1" dirty="0">
                <a:latin typeface="Gill Sans MT" charset="0"/>
                <a:ea typeface="Gill Sans MT" charset="0"/>
                <a:cs typeface="Gill Sans MT" charset="0"/>
              </a:rPr>
              <a:t>help manage conflict at any stage</a:t>
            </a:r>
            <a:r>
              <a:rPr lang="en-US" sz="3600" dirty="0">
                <a:latin typeface="Gill Sans MT" charset="0"/>
                <a:ea typeface="Gill Sans MT" charset="0"/>
                <a:cs typeface="Gill Sans MT" charset="0"/>
              </a:rPr>
              <a:t>, including before conflict has emerged!</a:t>
            </a:r>
          </a:p>
        </p:txBody>
      </p:sp>
      <p:sp>
        <p:nvSpPr>
          <p:cNvPr id="4" name="Slide Number Placeholder 3"/>
          <p:cNvSpPr>
            <a:spLocks noGrp="1"/>
          </p:cNvSpPr>
          <p:nvPr>
            <p:ph type="sldNum" sz="quarter" idx="12"/>
          </p:nvPr>
        </p:nvSpPr>
        <p:spPr/>
        <p:txBody>
          <a:bodyPr/>
          <a:lstStyle/>
          <a:p>
            <a:fld id="{D8AC6650-73DF-46B7-A688-A216FA2CA224}" type="slidenum">
              <a:rPr lang="en-GB" smtClean="0"/>
              <a:t>61</a:t>
            </a:fld>
            <a:endParaRPr lang="en-GB"/>
          </a:p>
        </p:txBody>
      </p:sp>
    </p:spTree>
    <p:extLst>
      <p:ext uri="{BB962C8B-B14F-4D97-AF65-F5344CB8AC3E}">
        <p14:creationId xmlns:p14="http://schemas.microsoft.com/office/powerpoint/2010/main" val="7239421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93613" y="1187562"/>
            <a:ext cx="8361229" cy="784929"/>
          </a:xfrm>
        </p:spPr>
        <p:txBody>
          <a:bodyPr>
            <a:normAutofit/>
          </a:bodyPr>
          <a:lstStyle/>
          <a:p>
            <a:r>
              <a:rPr lang="en-US" sz="4400" b="1" dirty="0">
                <a:solidFill>
                  <a:srgbClr val="000099"/>
                </a:solidFill>
                <a:latin typeface="Gill Sans MT" panose="020B0502020104020203" pitchFamily="34" charset="0"/>
              </a:rPr>
              <a:t>To sum up...</a:t>
            </a:r>
            <a:endParaRPr lang="en-GB" sz="4400" b="1" dirty="0">
              <a:solidFill>
                <a:srgbClr val="000099"/>
              </a:solidFill>
              <a:latin typeface="Gill Sans MT" panose="020B0502020104020203" pitchFamily="34" charset="0"/>
            </a:endParaRPr>
          </a:p>
        </p:txBody>
      </p:sp>
      <p:sp>
        <p:nvSpPr>
          <p:cNvPr id="6" name="Content Placeholder 5"/>
          <p:cNvSpPr>
            <a:spLocks noGrp="1"/>
          </p:cNvSpPr>
          <p:nvPr>
            <p:ph type="subTitle" idx="1"/>
          </p:nvPr>
        </p:nvSpPr>
        <p:spPr>
          <a:xfrm>
            <a:off x="1149531" y="1972491"/>
            <a:ext cx="9849395" cy="3749040"/>
          </a:xfrm>
        </p:spPr>
        <p:txBody>
          <a:bodyPr>
            <a:noAutofit/>
          </a:bodyPr>
          <a:lstStyle/>
          <a:p>
            <a:pPr marL="457200" indent="-457200" algn="l">
              <a:buClr>
                <a:schemeClr val="tx1"/>
              </a:buClr>
              <a:buFont typeface="Arial" charset="0"/>
              <a:buChar char="•"/>
            </a:pPr>
            <a:r>
              <a:rPr lang="en-US" sz="3600" dirty="0">
                <a:latin typeface="Gill Sans MT" charset="0"/>
                <a:ea typeface="Gill Sans MT" charset="0"/>
                <a:cs typeface="Gill Sans MT" charset="0"/>
              </a:rPr>
              <a:t>There </a:t>
            </a:r>
            <a:r>
              <a:rPr lang="en-US" sz="3600" b="1" dirty="0">
                <a:latin typeface="Gill Sans MT" charset="0"/>
                <a:ea typeface="Gill Sans MT" charset="0"/>
                <a:cs typeface="Gill Sans MT" charset="0"/>
              </a:rPr>
              <a:t>are tools available to help us </a:t>
            </a:r>
            <a:r>
              <a:rPr lang="en-US" sz="3600" dirty="0">
                <a:latin typeface="Gill Sans MT" charset="0"/>
                <a:ea typeface="Gill Sans MT" charset="0"/>
                <a:cs typeface="Gill Sans MT" charset="0"/>
              </a:rPr>
              <a:t>understand and manage conflict </a:t>
            </a:r>
            <a:r>
              <a:rPr lang="mr-IN" sz="3600" dirty="0">
                <a:latin typeface="Gill Sans MT" charset="0"/>
                <a:ea typeface="Gill Sans MT" charset="0"/>
                <a:cs typeface="Gill Sans MT" charset="0"/>
              </a:rPr>
              <a:t>–</a:t>
            </a:r>
            <a:r>
              <a:rPr lang="en-US" sz="3600" dirty="0">
                <a:latin typeface="Gill Sans MT" charset="0"/>
                <a:ea typeface="Gill Sans MT" charset="0"/>
                <a:cs typeface="Gill Sans MT" charset="0"/>
              </a:rPr>
              <a:t> see references for resources!</a:t>
            </a:r>
            <a:endParaRPr lang="en-GB" sz="3600" dirty="0">
              <a:latin typeface="Gill Sans MT" charset="0"/>
              <a:ea typeface="Gill Sans MT" charset="0"/>
              <a:cs typeface="Gill Sans MT" charset="0"/>
            </a:endParaRPr>
          </a:p>
          <a:p>
            <a:pPr marL="457200" indent="-457200" algn="l">
              <a:buClr>
                <a:schemeClr val="tx1"/>
              </a:buClr>
              <a:buFont typeface="Arial" charset="0"/>
              <a:buChar char="•"/>
            </a:pPr>
            <a:r>
              <a:rPr lang="en-GB" sz="3600" dirty="0">
                <a:latin typeface="Gill Sans MT" charset="0"/>
                <a:ea typeface="Gill Sans MT" charset="0"/>
                <a:cs typeface="Gill Sans MT" charset="0"/>
              </a:rPr>
              <a:t>As community conservation workers we </a:t>
            </a:r>
            <a:r>
              <a:rPr lang="en-US" sz="3600" dirty="0">
                <a:latin typeface="Gill Sans MT" charset="0"/>
                <a:ea typeface="Gill Sans MT" charset="0"/>
                <a:cs typeface="Gill Sans MT" charset="0"/>
              </a:rPr>
              <a:t>must be </a:t>
            </a:r>
            <a:r>
              <a:rPr lang="en-US" sz="3600" b="1" dirty="0">
                <a:latin typeface="Gill Sans MT" charset="0"/>
                <a:ea typeface="Gill Sans MT" charset="0"/>
                <a:cs typeface="Gill Sans MT" charset="0"/>
              </a:rPr>
              <a:t>aware of our own biases and positions of power</a:t>
            </a:r>
            <a:endParaRPr lang="en-GB" sz="3600" b="1" dirty="0">
              <a:latin typeface="Gill Sans MT" charset="0"/>
              <a:ea typeface="Gill Sans MT" charset="0"/>
              <a:cs typeface="Gill Sans MT" charset="0"/>
            </a:endParaRPr>
          </a:p>
        </p:txBody>
      </p:sp>
      <p:sp>
        <p:nvSpPr>
          <p:cNvPr id="4" name="Slide Number Placeholder 3"/>
          <p:cNvSpPr>
            <a:spLocks noGrp="1"/>
          </p:cNvSpPr>
          <p:nvPr>
            <p:ph type="sldNum" sz="quarter" idx="12"/>
          </p:nvPr>
        </p:nvSpPr>
        <p:spPr/>
        <p:txBody>
          <a:bodyPr/>
          <a:lstStyle/>
          <a:p>
            <a:fld id="{D8AC6650-73DF-46B7-A688-A216FA2CA224}" type="slidenum">
              <a:rPr lang="en-GB" smtClean="0"/>
              <a:t>62</a:t>
            </a:fld>
            <a:endParaRPr lang="en-GB"/>
          </a:p>
        </p:txBody>
      </p:sp>
    </p:spTree>
    <p:extLst>
      <p:ext uri="{BB962C8B-B14F-4D97-AF65-F5344CB8AC3E}">
        <p14:creationId xmlns:p14="http://schemas.microsoft.com/office/powerpoint/2010/main" val="2042431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type="subTitle" idx="1"/>
          </p:nvPr>
        </p:nvSpPr>
        <p:spPr>
          <a:xfrm>
            <a:off x="1159098" y="3322749"/>
            <a:ext cx="9826949" cy="2382592"/>
          </a:xfrm>
        </p:spPr>
        <p:txBody>
          <a:bodyPr>
            <a:noAutofit/>
          </a:bodyPr>
          <a:lstStyle/>
          <a:p>
            <a:pPr marL="457200" marR="0" lvl="0" indent="-457200" defTabSz="914400" eaLnBrk="1" fontAlgn="auto" latinLnBrk="0" hangingPunct="1">
              <a:lnSpc>
                <a:spcPct val="100000"/>
              </a:lnSpc>
              <a:spcBef>
                <a:spcPts val="0"/>
              </a:spcBef>
              <a:spcAft>
                <a:spcPts val="0"/>
              </a:spcAft>
              <a:buClr>
                <a:schemeClr val="tx1"/>
              </a:buClr>
              <a:buSzTx/>
              <a:buFont typeface="Arial" charset="0"/>
              <a:buNone/>
              <a:tabLst/>
              <a:defRPr/>
            </a:pPr>
            <a:r>
              <a:rPr lang="en-GB" sz="3600" b="1" dirty="0">
                <a:solidFill>
                  <a:srgbClr val="000099"/>
                </a:solidFill>
                <a:latin typeface="Gill Sans MT" charset="0"/>
                <a:ea typeface="Gill Sans MT" charset="0"/>
                <a:cs typeface="Gill Sans MT" charset="0"/>
              </a:rPr>
              <a:t>Turn to </a:t>
            </a:r>
            <a:r>
              <a:rPr lang="en-GB" sz="3600" b="1">
                <a:solidFill>
                  <a:srgbClr val="000099"/>
                </a:solidFill>
                <a:latin typeface="Gill Sans MT" charset="0"/>
                <a:ea typeface="Gill Sans MT" charset="0"/>
                <a:cs typeface="Gill Sans MT" charset="0"/>
              </a:rPr>
              <a:t>the Work Plan </a:t>
            </a:r>
            <a:r>
              <a:rPr lang="en-GB" sz="3600" b="1" dirty="0">
                <a:solidFill>
                  <a:srgbClr val="000099"/>
                </a:solidFill>
                <a:latin typeface="Gill Sans MT" charset="0"/>
                <a:ea typeface="Gill Sans MT" charset="0"/>
                <a:cs typeface="Gill Sans MT" charset="0"/>
              </a:rPr>
              <a:t>in your training manual and think about your key learning from today, and how you might apply it in practice!  </a:t>
            </a:r>
          </a:p>
        </p:txBody>
      </p:sp>
      <p:sp>
        <p:nvSpPr>
          <p:cNvPr id="4" name="Slide Number Placeholder 3"/>
          <p:cNvSpPr>
            <a:spLocks noGrp="1"/>
          </p:cNvSpPr>
          <p:nvPr>
            <p:ph type="sldNum" sz="quarter" idx="12"/>
          </p:nvPr>
        </p:nvSpPr>
        <p:spPr/>
        <p:txBody>
          <a:bodyPr/>
          <a:lstStyle/>
          <a:p>
            <a:fld id="{D8AC6650-73DF-46B7-A688-A216FA2CA224}" type="slidenum">
              <a:rPr lang="en-GB" smtClean="0"/>
              <a:t>63</a:t>
            </a:fld>
            <a:endParaRPr lang="en-GB"/>
          </a:p>
        </p:txBody>
      </p:sp>
      <p:sp>
        <p:nvSpPr>
          <p:cNvPr id="3" name="Explosion 2 2"/>
          <p:cNvSpPr/>
          <p:nvPr/>
        </p:nvSpPr>
        <p:spPr>
          <a:xfrm>
            <a:off x="3863663" y="502276"/>
            <a:ext cx="4043966" cy="2704563"/>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latin typeface="Gill Sans MT" charset="0"/>
                <a:ea typeface="Gill Sans MT" charset="0"/>
                <a:cs typeface="Gill Sans MT" charset="0"/>
              </a:rPr>
              <a:t>Don’t forget!</a:t>
            </a:r>
          </a:p>
        </p:txBody>
      </p:sp>
    </p:spTree>
    <p:extLst>
      <p:ext uri="{BB962C8B-B14F-4D97-AF65-F5344CB8AC3E}">
        <p14:creationId xmlns:p14="http://schemas.microsoft.com/office/powerpoint/2010/main" val="1984678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C331D964-6D1E-66D6-089D-F7010866B6A7}"/>
              </a:ext>
            </a:extLst>
          </p:cNvPr>
          <p:cNvSpPr>
            <a:spLocks noGrp="1"/>
          </p:cNvSpPr>
          <p:nvPr>
            <p:ph type="ctrTitle" idx="4294967295"/>
          </p:nvPr>
        </p:nvSpPr>
        <p:spPr>
          <a:xfrm>
            <a:off x="2209800" y="2130426"/>
            <a:ext cx="7772400" cy="1470025"/>
          </a:xfrm>
        </p:spPr>
        <p:txBody>
          <a:bodyPr/>
          <a:lstStyle/>
          <a:p>
            <a:pPr eaLnBrk="1" hangingPunct="1"/>
            <a:r>
              <a:rPr lang="en-US" altLang="en-US" sz="7200"/>
              <a:t>Conflict Resolution</a:t>
            </a:r>
          </a:p>
        </p:txBody>
      </p:sp>
      <p:sp>
        <p:nvSpPr>
          <p:cNvPr id="5123" name="Subtitle 2">
            <a:extLst>
              <a:ext uri="{FF2B5EF4-FFF2-40B4-BE49-F238E27FC236}">
                <a16:creationId xmlns:a16="http://schemas.microsoft.com/office/drawing/2014/main" id="{5583C2B6-9FE0-6F2E-90CB-0176F93EF404}"/>
              </a:ext>
            </a:extLst>
          </p:cNvPr>
          <p:cNvSpPr>
            <a:spLocks noGrp="1"/>
          </p:cNvSpPr>
          <p:nvPr>
            <p:ph type="subTitle" idx="4294967295"/>
          </p:nvPr>
        </p:nvSpPr>
        <p:spPr>
          <a:xfrm>
            <a:off x="3560763" y="4059238"/>
            <a:ext cx="6045200" cy="1593850"/>
          </a:xfrm>
        </p:spPr>
        <p:txBody>
          <a:bodyPr/>
          <a:lstStyle/>
          <a:p>
            <a:pPr marL="0" indent="0">
              <a:buNone/>
            </a:pPr>
            <a:r>
              <a:rPr lang="en-US" altLang="en-US" sz="4000">
                <a:solidFill>
                  <a:srgbClr val="898989"/>
                </a:solidFill>
              </a:rPr>
              <a:t>Positive and Negative Techniques</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E2F10842-DBCE-7575-22BC-95E735375AC5}"/>
              </a:ext>
            </a:extLst>
          </p:cNvPr>
          <p:cNvSpPr>
            <a:spLocks noGrp="1"/>
          </p:cNvSpPr>
          <p:nvPr>
            <p:ph type="title" idx="4294967295"/>
          </p:nvPr>
        </p:nvSpPr>
        <p:spPr/>
        <p:txBody>
          <a:bodyPr/>
          <a:lstStyle/>
          <a:p>
            <a:pPr eaLnBrk="1" hangingPunct="1"/>
            <a:r>
              <a:rPr lang="en-US" altLang="en-US"/>
              <a:t>What is Conflict?</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B47A0DEA-50E2-0ED3-8AD9-05F79C91443A}"/>
              </a:ext>
            </a:extLst>
          </p:cNvPr>
          <p:cNvSpPr>
            <a:spLocks noGrp="1"/>
          </p:cNvSpPr>
          <p:nvPr>
            <p:ph type="title" idx="4294967295"/>
          </p:nvPr>
        </p:nvSpPr>
        <p:spPr/>
        <p:txBody>
          <a:bodyPr/>
          <a:lstStyle/>
          <a:p>
            <a:pPr eaLnBrk="1" hangingPunct="1"/>
            <a:r>
              <a:rPr lang="en-US" altLang="en-US"/>
              <a:t>Conflict</a:t>
            </a:r>
          </a:p>
        </p:txBody>
      </p:sp>
      <p:sp>
        <p:nvSpPr>
          <p:cNvPr id="9219" name="Content Placeholder 2">
            <a:extLst>
              <a:ext uri="{FF2B5EF4-FFF2-40B4-BE49-F238E27FC236}">
                <a16:creationId xmlns:a16="http://schemas.microsoft.com/office/drawing/2014/main" id="{5A890746-65D1-C024-8277-96DE71BFBC4A}"/>
              </a:ext>
            </a:extLst>
          </p:cNvPr>
          <p:cNvSpPr>
            <a:spLocks noGrp="1"/>
          </p:cNvSpPr>
          <p:nvPr>
            <p:ph idx="4294967295"/>
          </p:nvPr>
        </p:nvSpPr>
        <p:spPr/>
        <p:txBody>
          <a:bodyPr/>
          <a:lstStyle/>
          <a:p>
            <a:pPr eaLnBrk="1" hangingPunct="1">
              <a:lnSpc>
                <a:spcPct val="80000"/>
              </a:lnSpc>
            </a:pPr>
            <a:r>
              <a:rPr lang="en-US" altLang="en-US" sz="2500"/>
              <a:t>1. to come into collision or disagreement; be contradictory, at variance, or in opposition; clash: </a:t>
            </a:r>
          </a:p>
          <a:p>
            <a:pPr eaLnBrk="1" hangingPunct="1">
              <a:lnSpc>
                <a:spcPct val="80000"/>
              </a:lnSpc>
            </a:pPr>
            <a:r>
              <a:rPr lang="en-US" altLang="en-US" sz="2500"/>
              <a:t>2. to fight or contend; do battle. </a:t>
            </a:r>
          </a:p>
          <a:p>
            <a:pPr eaLnBrk="1" hangingPunct="1">
              <a:lnSpc>
                <a:spcPct val="80000"/>
              </a:lnSpc>
            </a:pPr>
            <a:r>
              <a:rPr lang="en-US" altLang="en-US" sz="2500"/>
              <a:t>3. a fight, battle, or struggle, esp. a prolonged struggle; strife. </a:t>
            </a:r>
          </a:p>
          <a:p>
            <a:pPr eaLnBrk="1" hangingPunct="1">
              <a:lnSpc>
                <a:spcPct val="80000"/>
              </a:lnSpc>
            </a:pPr>
            <a:r>
              <a:rPr lang="en-US" altLang="en-US" sz="2500"/>
              <a:t>4. controversy; quarrel: conflicts between parties. 5. discord of action, feeling, or effect; antagonism or opposition, as of interests or principles: a conflict of ideas. </a:t>
            </a:r>
          </a:p>
          <a:p>
            <a:pPr eaLnBrk="1" hangingPunct="1">
              <a:lnSpc>
                <a:spcPct val="80000"/>
              </a:lnSpc>
            </a:pPr>
            <a:r>
              <a:rPr lang="en-US" altLang="en-US" sz="2500"/>
              <a:t>6. a striking together; collision.</a:t>
            </a:r>
          </a:p>
          <a:p>
            <a:pPr eaLnBrk="1" hangingPunct="1">
              <a:lnSpc>
                <a:spcPct val="80000"/>
              </a:lnSpc>
              <a:buFont typeface="Wingdings" panose="05000000000000000000" pitchFamily="2" charset="2"/>
              <a:buNone/>
            </a:pPr>
            <a:endParaRPr lang="en-US" altLang="en-US" sz="250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767C66E5-593B-C392-249A-99C13BD575EF}"/>
              </a:ext>
            </a:extLst>
          </p:cNvPr>
          <p:cNvSpPr>
            <a:spLocks noGrp="1"/>
          </p:cNvSpPr>
          <p:nvPr>
            <p:ph type="title" idx="4294967295"/>
          </p:nvPr>
        </p:nvSpPr>
        <p:spPr/>
        <p:txBody>
          <a:bodyPr/>
          <a:lstStyle/>
          <a:p>
            <a:pPr eaLnBrk="1" hangingPunct="1"/>
            <a:r>
              <a:rPr lang="en-US" altLang="en-US"/>
              <a:t>What Doesn’t Work?</a:t>
            </a:r>
          </a:p>
        </p:txBody>
      </p:sp>
      <p:sp>
        <p:nvSpPr>
          <p:cNvPr id="11267" name="TextBox 2">
            <a:extLst>
              <a:ext uri="{FF2B5EF4-FFF2-40B4-BE49-F238E27FC236}">
                <a16:creationId xmlns:a16="http://schemas.microsoft.com/office/drawing/2014/main" id="{0DD36829-5F41-CF83-063E-24931B0DC0AC}"/>
              </a:ext>
            </a:extLst>
          </p:cNvPr>
          <p:cNvSpPr txBox="1">
            <a:spLocks noChangeArrowheads="1"/>
          </p:cNvSpPr>
          <p:nvPr/>
        </p:nvSpPr>
        <p:spPr bwMode="auto">
          <a:xfrm>
            <a:off x="2895601" y="3200401"/>
            <a:ext cx="471045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4800">
                <a:latin typeface="Calibri" panose="020F0502020204030204" pitchFamily="34" charset="0"/>
              </a:rPr>
              <a:t>What Does Work?</a:t>
            </a:r>
          </a:p>
        </p:txBody>
      </p:sp>
      <p:sp>
        <p:nvSpPr>
          <p:cNvPr id="11268" name="TextBox 3">
            <a:extLst>
              <a:ext uri="{FF2B5EF4-FFF2-40B4-BE49-F238E27FC236}">
                <a16:creationId xmlns:a16="http://schemas.microsoft.com/office/drawing/2014/main" id="{0A8AD3ED-FCB5-114A-5D55-A4D00FFFE25A}"/>
              </a:ext>
            </a:extLst>
          </p:cNvPr>
          <p:cNvSpPr txBox="1">
            <a:spLocks noChangeArrowheads="1"/>
          </p:cNvSpPr>
          <p:nvPr/>
        </p:nvSpPr>
        <p:spPr bwMode="auto">
          <a:xfrm>
            <a:off x="2514600" y="2057401"/>
            <a:ext cx="72834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latin typeface="Calibri" panose="020F0502020204030204" pitchFamily="34" charset="0"/>
              </a:rPr>
              <a:t>Yelling, refusing to change or compromise, refusing to work out the conflict,</a:t>
            </a:r>
          </a:p>
          <a:p>
            <a:pPr eaLnBrk="1" hangingPunct="1">
              <a:spcBef>
                <a:spcPct val="0"/>
              </a:spcBef>
              <a:buClrTx/>
              <a:buSzTx/>
              <a:buFontTx/>
              <a:buNone/>
            </a:pPr>
            <a:r>
              <a:rPr lang="en-US" altLang="en-US" sz="1800">
                <a:latin typeface="Calibri" panose="020F0502020204030204" pitchFamily="34" charset="0"/>
              </a:rPr>
              <a:t>name calling, hitting, walking out, belittling, etc.</a:t>
            </a:r>
          </a:p>
        </p:txBody>
      </p:sp>
      <p:sp>
        <p:nvSpPr>
          <p:cNvPr id="11269" name="Text Box 5">
            <a:extLst>
              <a:ext uri="{FF2B5EF4-FFF2-40B4-BE49-F238E27FC236}">
                <a16:creationId xmlns:a16="http://schemas.microsoft.com/office/drawing/2014/main" id="{56836DD1-50D7-2D01-87B3-5F2A689B394E}"/>
              </a:ext>
            </a:extLst>
          </p:cNvPr>
          <p:cNvSpPr txBox="1">
            <a:spLocks noChangeArrowheads="1"/>
          </p:cNvSpPr>
          <p:nvPr/>
        </p:nvSpPr>
        <p:spPr bwMode="auto">
          <a:xfrm>
            <a:off x="3184525" y="4837114"/>
            <a:ext cx="68532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t>Negotiation, Mediation, Looking at both sides, A Win-Win attitude.</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80E0DB00-4946-E211-7598-D07BDA1D926D}"/>
              </a:ext>
            </a:extLst>
          </p:cNvPr>
          <p:cNvSpPr>
            <a:spLocks noGrp="1"/>
          </p:cNvSpPr>
          <p:nvPr>
            <p:ph type="title" idx="4294967295"/>
          </p:nvPr>
        </p:nvSpPr>
        <p:spPr/>
        <p:txBody>
          <a:bodyPr/>
          <a:lstStyle/>
          <a:p>
            <a:pPr eaLnBrk="1" hangingPunct="1"/>
            <a:r>
              <a:rPr lang="en-US" altLang="en-US"/>
              <a:t>When is Conflict Positive?</a:t>
            </a:r>
          </a:p>
        </p:txBody>
      </p:sp>
      <p:sp>
        <p:nvSpPr>
          <p:cNvPr id="13315" name="TextBox 2">
            <a:extLst>
              <a:ext uri="{FF2B5EF4-FFF2-40B4-BE49-F238E27FC236}">
                <a16:creationId xmlns:a16="http://schemas.microsoft.com/office/drawing/2014/main" id="{15A35BC7-CDFB-3EAC-F626-4949ACEC008F}"/>
              </a:ext>
            </a:extLst>
          </p:cNvPr>
          <p:cNvSpPr txBox="1">
            <a:spLocks noChangeArrowheads="1"/>
          </p:cNvSpPr>
          <p:nvPr/>
        </p:nvSpPr>
        <p:spPr bwMode="auto">
          <a:xfrm>
            <a:off x="2362201" y="2667001"/>
            <a:ext cx="63023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latin typeface="Calibri" panose="020F0502020204030204" pitchFamily="34" charset="0"/>
              </a:rPr>
              <a:t>When we are able to resolve internal and interpersonal conflicts, </a:t>
            </a:r>
          </a:p>
          <a:p>
            <a:pPr eaLnBrk="1" hangingPunct="1">
              <a:spcBef>
                <a:spcPct val="0"/>
              </a:spcBef>
              <a:buClrTx/>
              <a:buSzTx/>
              <a:buFontTx/>
              <a:buNone/>
            </a:pPr>
            <a:r>
              <a:rPr lang="en-US" altLang="en-US" sz="1800">
                <a:latin typeface="Calibri" panose="020F0502020204030204" pitchFamily="34" charset="0"/>
              </a:rPr>
              <a:t>using win-win problem solving.</a:t>
            </a:r>
          </a:p>
        </p:txBody>
      </p:sp>
      <p:sp>
        <p:nvSpPr>
          <p:cNvPr id="13316" name="Text Box 4">
            <a:extLst>
              <a:ext uri="{FF2B5EF4-FFF2-40B4-BE49-F238E27FC236}">
                <a16:creationId xmlns:a16="http://schemas.microsoft.com/office/drawing/2014/main" id="{A79C15C9-9507-7BEB-759C-73981643C14A}"/>
              </a:ext>
            </a:extLst>
          </p:cNvPr>
          <p:cNvSpPr txBox="1">
            <a:spLocks noChangeArrowheads="1"/>
          </p:cNvSpPr>
          <p:nvPr/>
        </p:nvSpPr>
        <p:spPr bwMode="auto">
          <a:xfrm>
            <a:off x="2422526" y="4379914"/>
            <a:ext cx="72501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t>Every relationship will have some conflicts at some time or other.</a:t>
            </a:r>
          </a:p>
          <a:p>
            <a:pPr eaLnBrk="1" hangingPunct="1">
              <a:spcBef>
                <a:spcPct val="0"/>
              </a:spcBef>
              <a:buClrTx/>
              <a:buSzTx/>
              <a:buFontTx/>
              <a:buNone/>
            </a:pPr>
            <a:r>
              <a:rPr lang="en-US" altLang="en-US" sz="1800"/>
              <a:t>when we use win-win problem solving, it strengthens the relationship.</a:t>
            </a:r>
          </a:p>
          <a:p>
            <a:pPr eaLnBrk="1" hangingPunct="1">
              <a:spcBef>
                <a:spcPct val="0"/>
              </a:spcBef>
              <a:buClrTx/>
              <a:buSzTx/>
              <a:buFontTx/>
              <a:buNone/>
            </a:pPr>
            <a:r>
              <a:rPr lang="en-US" altLang="en-US" sz="1800"/>
              <a:t>when we don’t, it destroys it.</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FD50BCA2-676A-107D-2AD5-48CB83BA0712}"/>
              </a:ext>
            </a:extLst>
          </p:cNvPr>
          <p:cNvSpPr>
            <a:spLocks noGrp="1"/>
          </p:cNvSpPr>
          <p:nvPr>
            <p:ph type="title" idx="4294967295"/>
          </p:nvPr>
        </p:nvSpPr>
        <p:spPr/>
        <p:txBody>
          <a:bodyPr/>
          <a:lstStyle/>
          <a:p>
            <a:pPr eaLnBrk="1" hangingPunct="1"/>
            <a:r>
              <a:rPr lang="en-US" altLang="en-US"/>
              <a:t>Who Owns the Problem?</a:t>
            </a:r>
          </a:p>
        </p:txBody>
      </p:sp>
      <p:sp>
        <p:nvSpPr>
          <p:cNvPr id="15363" name="TextBox 2">
            <a:extLst>
              <a:ext uri="{FF2B5EF4-FFF2-40B4-BE49-F238E27FC236}">
                <a16:creationId xmlns:a16="http://schemas.microsoft.com/office/drawing/2014/main" id="{1F6EB1FF-C8D4-8551-D6F9-4A5110F606C4}"/>
              </a:ext>
            </a:extLst>
          </p:cNvPr>
          <p:cNvSpPr txBox="1">
            <a:spLocks noChangeArrowheads="1"/>
          </p:cNvSpPr>
          <p:nvPr/>
        </p:nvSpPr>
        <p:spPr bwMode="auto">
          <a:xfrm>
            <a:off x="2971800" y="2667001"/>
            <a:ext cx="75453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4000">
                <a:latin typeface="Calibri" panose="020F0502020204030204" pitchFamily="34" charset="0"/>
              </a:rPr>
              <a:t>What is the Owner’s responsibility?</a:t>
            </a:r>
          </a:p>
        </p:txBody>
      </p:sp>
      <p:sp>
        <p:nvSpPr>
          <p:cNvPr id="15364" name="Text Box 4">
            <a:extLst>
              <a:ext uri="{FF2B5EF4-FFF2-40B4-BE49-F238E27FC236}">
                <a16:creationId xmlns:a16="http://schemas.microsoft.com/office/drawing/2014/main" id="{889B4890-2CDC-1734-92FA-3CC7F2C00D66}"/>
              </a:ext>
            </a:extLst>
          </p:cNvPr>
          <p:cNvSpPr txBox="1">
            <a:spLocks noChangeArrowheads="1"/>
          </p:cNvSpPr>
          <p:nvPr/>
        </p:nvSpPr>
        <p:spPr bwMode="auto">
          <a:xfrm>
            <a:off x="2879725" y="1636713"/>
            <a:ext cx="5810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t>The person who is negatively affected by the Problem.  </a:t>
            </a:r>
          </a:p>
        </p:txBody>
      </p:sp>
      <p:sp>
        <p:nvSpPr>
          <p:cNvPr id="15365" name="Text Box 5">
            <a:extLst>
              <a:ext uri="{FF2B5EF4-FFF2-40B4-BE49-F238E27FC236}">
                <a16:creationId xmlns:a16="http://schemas.microsoft.com/office/drawing/2014/main" id="{C464458B-06FA-1C83-744A-93AE9228B194}"/>
              </a:ext>
            </a:extLst>
          </p:cNvPr>
          <p:cNvSpPr txBox="1">
            <a:spLocks noChangeArrowheads="1"/>
          </p:cNvSpPr>
          <p:nvPr/>
        </p:nvSpPr>
        <p:spPr bwMode="auto">
          <a:xfrm>
            <a:off x="3413125" y="4303713"/>
            <a:ext cx="5975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t>To find a way to resolve the problem, even if he is not the</a:t>
            </a:r>
          </a:p>
          <a:p>
            <a:pPr eaLnBrk="1" hangingPunct="1">
              <a:spcBef>
                <a:spcPct val="0"/>
              </a:spcBef>
              <a:buClrTx/>
              <a:buSzTx/>
              <a:buFontTx/>
              <a:buNone/>
            </a:pPr>
            <a:r>
              <a:rPr lang="en-US" altLang="en-US" sz="1800"/>
              <a:t>cause of it.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920750" y="144463"/>
            <a:ext cx="8445500" cy="706437"/>
          </a:xfrm>
        </p:spPr>
        <p:txBody>
          <a:bodyPr>
            <a:normAutofit fontScale="90000"/>
          </a:bodyPr>
          <a:lstStyle/>
          <a:p>
            <a:pPr eaLnBrk="1" hangingPunct="1"/>
            <a:r>
              <a:rPr lang="en-GB" altLang="en-US" sz="4000" b="1" dirty="0">
                <a:latin typeface="Gill Sans MT" panose="020B0502020104020203" pitchFamily="34" charset="0"/>
              </a:rPr>
              <a:t>Types of conflict</a:t>
            </a:r>
            <a:br>
              <a:rPr lang="en-GB" altLang="en-US" dirty="0"/>
            </a:br>
            <a:endParaRPr lang="en-GB" altLang="en-US" dirty="0"/>
          </a:p>
        </p:txBody>
      </p:sp>
      <p:sp>
        <p:nvSpPr>
          <p:cNvPr id="31748" name="Line 4"/>
          <p:cNvSpPr>
            <a:spLocks noChangeShapeType="1"/>
          </p:cNvSpPr>
          <p:nvPr/>
        </p:nvSpPr>
        <p:spPr bwMode="auto">
          <a:xfrm>
            <a:off x="1774826" y="3716338"/>
            <a:ext cx="88931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31750" name="Line 6"/>
          <p:cNvSpPr>
            <a:spLocks noChangeShapeType="1"/>
          </p:cNvSpPr>
          <p:nvPr/>
        </p:nvSpPr>
        <p:spPr bwMode="auto">
          <a:xfrm>
            <a:off x="6527800" y="1196975"/>
            <a:ext cx="0" cy="53276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31751" name="Text Box 7"/>
          <p:cNvSpPr txBox="1">
            <a:spLocks noChangeArrowheads="1"/>
          </p:cNvSpPr>
          <p:nvPr/>
        </p:nvSpPr>
        <p:spPr bwMode="auto">
          <a:xfrm>
            <a:off x="2782889" y="908051"/>
            <a:ext cx="23002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GB" altLang="en-US" sz="2000" b="1" dirty="0"/>
              <a:t>Compatible goals</a:t>
            </a:r>
          </a:p>
        </p:txBody>
      </p:sp>
      <p:sp>
        <p:nvSpPr>
          <p:cNvPr id="31752" name="Text Box 8"/>
          <p:cNvSpPr txBox="1">
            <a:spLocks noChangeArrowheads="1"/>
          </p:cNvSpPr>
          <p:nvPr/>
        </p:nvSpPr>
        <p:spPr bwMode="auto">
          <a:xfrm>
            <a:off x="7608889" y="908050"/>
            <a:ext cx="25050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GB" altLang="en-US" sz="2000" b="1" dirty="0"/>
              <a:t>Incompatible goals</a:t>
            </a:r>
          </a:p>
        </p:txBody>
      </p:sp>
      <p:sp>
        <p:nvSpPr>
          <p:cNvPr id="31753" name="Text Box 9"/>
          <p:cNvSpPr txBox="1">
            <a:spLocks noChangeArrowheads="1"/>
          </p:cNvSpPr>
          <p:nvPr/>
        </p:nvSpPr>
        <p:spPr bwMode="auto">
          <a:xfrm rot="-5400000">
            <a:off x="1189038" y="4806951"/>
            <a:ext cx="18732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GB" altLang="en-US" sz="2000" b="1" dirty="0"/>
              <a:t>Incompatible behaviour</a:t>
            </a:r>
          </a:p>
        </p:txBody>
      </p:sp>
      <p:sp>
        <p:nvSpPr>
          <p:cNvPr id="31754" name="Text Box 10"/>
          <p:cNvSpPr txBox="1">
            <a:spLocks noChangeArrowheads="1"/>
          </p:cNvSpPr>
          <p:nvPr/>
        </p:nvSpPr>
        <p:spPr bwMode="auto">
          <a:xfrm rot="-5400000">
            <a:off x="1168401" y="2163763"/>
            <a:ext cx="17716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GB" altLang="en-US" sz="2000" b="1" dirty="0"/>
              <a:t>Compatible behaviour</a:t>
            </a:r>
          </a:p>
        </p:txBody>
      </p:sp>
      <p:pic>
        <p:nvPicPr>
          <p:cNvPr id="3175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3613" y="1341438"/>
            <a:ext cx="1644650" cy="186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6"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3563" y="1341439"/>
            <a:ext cx="15240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7"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5050" y="3933825"/>
            <a:ext cx="1568450"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8"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56588" y="3933825"/>
            <a:ext cx="1504950"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9" name="Text Box 15"/>
          <p:cNvSpPr txBox="1">
            <a:spLocks noChangeArrowheads="1"/>
          </p:cNvSpPr>
          <p:nvPr/>
        </p:nvSpPr>
        <p:spPr bwMode="auto">
          <a:xfrm>
            <a:off x="3575050" y="3187701"/>
            <a:ext cx="1657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GB" altLang="en-US" sz="2000" dirty="0"/>
              <a:t>No conflict</a:t>
            </a:r>
          </a:p>
        </p:txBody>
      </p:sp>
      <p:sp>
        <p:nvSpPr>
          <p:cNvPr id="31760" name="Text Box 16"/>
          <p:cNvSpPr txBox="1">
            <a:spLocks noChangeArrowheads="1"/>
          </p:cNvSpPr>
          <p:nvPr/>
        </p:nvSpPr>
        <p:spPr bwMode="auto">
          <a:xfrm>
            <a:off x="8112126" y="3213101"/>
            <a:ext cx="1749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GB" altLang="en-US" sz="2000" dirty="0"/>
              <a:t>Latent conflict</a:t>
            </a:r>
          </a:p>
        </p:txBody>
      </p:sp>
      <p:sp>
        <p:nvSpPr>
          <p:cNvPr id="31761" name="Text Box 17"/>
          <p:cNvSpPr txBox="1">
            <a:spLocks noChangeArrowheads="1"/>
          </p:cNvSpPr>
          <p:nvPr/>
        </p:nvSpPr>
        <p:spPr bwMode="auto">
          <a:xfrm>
            <a:off x="3359150" y="6021389"/>
            <a:ext cx="19446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GB" altLang="en-US" sz="2000" dirty="0"/>
              <a:t>Surface conflict</a:t>
            </a:r>
          </a:p>
        </p:txBody>
      </p:sp>
      <p:sp>
        <p:nvSpPr>
          <p:cNvPr id="31762" name="Text Box 18"/>
          <p:cNvSpPr txBox="1">
            <a:spLocks noChangeArrowheads="1"/>
          </p:cNvSpPr>
          <p:nvPr/>
        </p:nvSpPr>
        <p:spPr bwMode="auto">
          <a:xfrm>
            <a:off x="8254268" y="6021389"/>
            <a:ext cx="172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GB" altLang="en-US" sz="2000" dirty="0"/>
              <a:t>Open conflict</a:t>
            </a:r>
          </a:p>
        </p:txBody>
      </p:sp>
      <p:sp>
        <p:nvSpPr>
          <p:cNvPr id="3" name="Slide Number Placeholder 2"/>
          <p:cNvSpPr>
            <a:spLocks noGrp="1"/>
          </p:cNvSpPr>
          <p:nvPr>
            <p:ph type="sldNum" sz="quarter" idx="12"/>
          </p:nvPr>
        </p:nvSpPr>
        <p:spPr/>
        <p:txBody>
          <a:bodyPr/>
          <a:lstStyle/>
          <a:p>
            <a:fld id="{D8AC6650-73DF-46B7-A688-A216FA2CA224}" type="slidenum">
              <a:rPr lang="en-GB" smtClean="0"/>
              <a:t>7</a:t>
            </a:fld>
            <a:endParaRPr lang="en-GB"/>
          </a:p>
        </p:txBody>
      </p:sp>
      <p:sp>
        <p:nvSpPr>
          <p:cNvPr id="19" name="TextBox 18"/>
          <p:cNvSpPr txBox="1"/>
          <p:nvPr/>
        </p:nvSpPr>
        <p:spPr>
          <a:xfrm>
            <a:off x="743749" y="6434853"/>
            <a:ext cx="2615401" cy="369332"/>
          </a:xfrm>
          <a:prstGeom prst="rect">
            <a:avLst/>
          </a:prstGeom>
          <a:noFill/>
        </p:spPr>
        <p:txBody>
          <a:bodyPr wrap="square" rtlCol="0">
            <a:spAutoFit/>
          </a:bodyPr>
          <a:lstStyle/>
          <a:p>
            <a:r>
              <a:rPr lang="en-US" dirty="0">
                <a:latin typeface="Gill Sans MT" charset="0"/>
                <a:ea typeface="Gill Sans MT" charset="0"/>
                <a:cs typeface="Gill Sans MT" charset="0"/>
              </a:rPr>
              <a:t>From </a:t>
            </a:r>
            <a:r>
              <a:rPr lang="en-US" dirty="0" err="1">
                <a:latin typeface="Gill Sans MT" charset="0"/>
                <a:ea typeface="Gill Sans MT" charset="0"/>
                <a:cs typeface="Gill Sans MT" charset="0"/>
              </a:rPr>
              <a:t>Tearfund</a:t>
            </a:r>
            <a:r>
              <a:rPr lang="en-US" dirty="0">
                <a:latin typeface="Gill Sans MT" charset="0"/>
                <a:ea typeface="Gill Sans MT" charset="0"/>
                <a:cs typeface="Gill Sans MT" charset="0"/>
              </a:rPr>
              <a:t> (no date) </a:t>
            </a:r>
          </a:p>
        </p:txBody>
      </p:sp>
      <p:sp>
        <p:nvSpPr>
          <p:cNvPr id="2" name="Left Arrow 1"/>
          <p:cNvSpPr/>
          <p:nvPr/>
        </p:nvSpPr>
        <p:spPr>
          <a:xfrm>
            <a:off x="5083175" y="1338442"/>
            <a:ext cx="6752509" cy="174289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Gill Sans MT" charset="0"/>
                <a:ea typeface="Gill Sans MT" charset="0"/>
                <a:cs typeface="Gill Sans MT" charset="0"/>
              </a:rPr>
              <a:t>When goals and </a:t>
            </a:r>
            <a:r>
              <a:rPr lang="en-US" sz="2400" dirty="0" err="1">
                <a:solidFill>
                  <a:schemeClr val="bg1"/>
                </a:solidFill>
                <a:latin typeface="Gill Sans MT" charset="0"/>
                <a:ea typeface="Gill Sans MT" charset="0"/>
                <a:cs typeface="Gill Sans MT" charset="0"/>
              </a:rPr>
              <a:t>behaviour</a:t>
            </a:r>
            <a:r>
              <a:rPr lang="en-US" sz="2400" dirty="0">
                <a:solidFill>
                  <a:schemeClr val="bg1"/>
                </a:solidFill>
                <a:latin typeface="Gill Sans MT" charset="0"/>
                <a:ea typeface="Gill Sans MT" charset="0"/>
                <a:cs typeface="Gill Sans MT" charset="0"/>
              </a:rPr>
              <a:t> are compatible, there is no conflict</a:t>
            </a:r>
          </a:p>
        </p:txBody>
      </p:sp>
    </p:spTree>
    <p:extLst>
      <p:ext uri="{BB962C8B-B14F-4D97-AF65-F5344CB8AC3E}">
        <p14:creationId xmlns:p14="http://schemas.microsoft.com/office/powerpoint/2010/main" val="8822685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C435E968-E4C1-E03B-FBEA-E801BFDD97EA}"/>
              </a:ext>
            </a:extLst>
          </p:cNvPr>
          <p:cNvSpPr>
            <a:spLocks noGrp="1"/>
          </p:cNvSpPr>
          <p:nvPr>
            <p:ph type="title" idx="4294967295"/>
          </p:nvPr>
        </p:nvSpPr>
        <p:spPr/>
        <p:txBody>
          <a:bodyPr/>
          <a:lstStyle/>
          <a:p>
            <a:pPr eaLnBrk="1" hangingPunct="1"/>
            <a:r>
              <a:rPr lang="en-US" altLang="en-US"/>
              <a:t>Search for Win-Win Solution</a:t>
            </a:r>
          </a:p>
        </p:txBody>
      </p:sp>
      <p:sp>
        <p:nvSpPr>
          <p:cNvPr id="17411" name="TextBox 2">
            <a:extLst>
              <a:ext uri="{FF2B5EF4-FFF2-40B4-BE49-F238E27FC236}">
                <a16:creationId xmlns:a16="http://schemas.microsoft.com/office/drawing/2014/main" id="{742E3252-A8CF-FAFD-4296-11AA25B5B738}"/>
              </a:ext>
            </a:extLst>
          </p:cNvPr>
          <p:cNvSpPr txBox="1">
            <a:spLocks noChangeArrowheads="1"/>
          </p:cNvSpPr>
          <p:nvPr/>
        </p:nvSpPr>
        <p:spPr bwMode="auto">
          <a:xfrm>
            <a:off x="2514600" y="2362200"/>
            <a:ext cx="5654818"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a:latin typeface="Calibri" panose="020F0502020204030204" pitchFamily="34" charset="0"/>
              </a:rPr>
              <a:t>The Use of Power   </a:t>
            </a:r>
          </a:p>
          <a:p>
            <a:pPr eaLnBrk="1" hangingPunct="1">
              <a:spcBef>
                <a:spcPct val="0"/>
              </a:spcBef>
              <a:buClrTx/>
              <a:buSzTx/>
              <a:buFontTx/>
              <a:buNone/>
            </a:pPr>
            <a:r>
              <a:rPr lang="en-US" altLang="en-US" sz="2800">
                <a:latin typeface="Calibri" panose="020F0502020204030204" pitchFamily="34" charset="0"/>
              </a:rPr>
              <a:t>Three Responses</a:t>
            </a:r>
          </a:p>
          <a:p>
            <a:pPr eaLnBrk="1" hangingPunct="1">
              <a:spcBef>
                <a:spcPct val="0"/>
              </a:spcBef>
              <a:buClrTx/>
              <a:buSzTx/>
              <a:buFontTx/>
              <a:buNone/>
            </a:pPr>
            <a:r>
              <a:rPr lang="en-US" altLang="en-US" sz="2800">
                <a:latin typeface="Calibri" panose="020F0502020204030204" pitchFamily="34" charset="0"/>
              </a:rPr>
              <a:t>	Fight</a:t>
            </a:r>
          </a:p>
          <a:p>
            <a:pPr eaLnBrk="1" hangingPunct="1">
              <a:spcBef>
                <a:spcPct val="0"/>
              </a:spcBef>
              <a:buClrTx/>
              <a:buSzTx/>
              <a:buFontTx/>
              <a:buNone/>
            </a:pPr>
            <a:r>
              <a:rPr lang="en-US" altLang="en-US" sz="2800">
                <a:latin typeface="Calibri" panose="020F0502020204030204" pitchFamily="34" charset="0"/>
              </a:rPr>
              <a:t>	Flight / Avoidance</a:t>
            </a:r>
          </a:p>
          <a:p>
            <a:pPr eaLnBrk="1" hangingPunct="1">
              <a:spcBef>
                <a:spcPct val="0"/>
              </a:spcBef>
              <a:buClrTx/>
              <a:buSzTx/>
              <a:buFontTx/>
              <a:buNone/>
            </a:pPr>
            <a:r>
              <a:rPr lang="en-US" altLang="en-US" sz="2800">
                <a:latin typeface="Calibri" panose="020F0502020204030204" pitchFamily="34" charset="0"/>
              </a:rPr>
              <a:t>	Obedience/ Shutting Down</a:t>
            </a:r>
          </a:p>
          <a:p>
            <a:pPr eaLnBrk="1" hangingPunct="1">
              <a:spcBef>
                <a:spcPct val="0"/>
              </a:spcBef>
              <a:buClrTx/>
              <a:buSzTx/>
              <a:buFontTx/>
              <a:buNone/>
            </a:pPr>
            <a:endParaRPr lang="en-US" altLang="en-US" sz="2800">
              <a:latin typeface="Calibri" panose="020F0502020204030204" pitchFamily="34" charset="0"/>
            </a:endParaRPr>
          </a:p>
          <a:p>
            <a:pPr eaLnBrk="1" hangingPunct="1">
              <a:spcBef>
                <a:spcPct val="0"/>
              </a:spcBef>
              <a:buClrTx/>
              <a:buSzTx/>
              <a:buFontTx/>
              <a:buNone/>
            </a:pPr>
            <a:endParaRPr lang="en-US" altLang="en-US" sz="2800">
              <a:latin typeface="Calibri" panose="020F0502020204030204" pitchFamily="34" charset="0"/>
            </a:endParaRPr>
          </a:p>
          <a:p>
            <a:pPr eaLnBrk="1" hangingPunct="1">
              <a:spcBef>
                <a:spcPct val="0"/>
              </a:spcBef>
              <a:buClrTx/>
              <a:buSzTx/>
              <a:buFontTx/>
              <a:buNone/>
            </a:pPr>
            <a:r>
              <a:rPr lang="en-US" altLang="en-US" sz="2800">
                <a:latin typeface="Calibri" panose="020F0502020204030204" pitchFamily="34" charset="0"/>
              </a:rPr>
              <a:t>Identify Each Others Needs and Goals</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E640F88D-085F-B5CC-A758-9B971F44363B}"/>
              </a:ext>
            </a:extLst>
          </p:cNvPr>
          <p:cNvSpPr>
            <a:spLocks noGrp="1" noChangeArrowheads="1"/>
          </p:cNvSpPr>
          <p:nvPr>
            <p:ph type="title"/>
          </p:nvPr>
        </p:nvSpPr>
        <p:spPr/>
        <p:txBody>
          <a:bodyPr/>
          <a:lstStyle/>
          <a:p>
            <a:pPr eaLnBrk="1" hangingPunct="1"/>
            <a:r>
              <a:rPr lang="en-US" altLang="en-US">
                <a:latin typeface="Arial" panose="020B0604020202020204" pitchFamily="34" charset="0"/>
                <a:cs typeface="Times New Roman" panose="02020603050405020304" pitchFamily="18" charset="0"/>
              </a:rPr>
              <a:t>Preparation</a:t>
            </a:r>
            <a:r>
              <a:rPr lang="en-US" altLang="en-US"/>
              <a:t> </a:t>
            </a:r>
          </a:p>
        </p:txBody>
      </p:sp>
      <p:sp>
        <p:nvSpPr>
          <p:cNvPr id="19459" name="Rectangle 3">
            <a:extLst>
              <a:ext uri="{FF2B5EF4-FFF2-40B4-BE49-F238E27FC236}">
                <a16:creationId xmlns:a16="http://schemas.microsoft.com/office/drawing/2014/main" id="{A7C58012-F536-9438-C8A8-C731C6051D72}"/>
              </a:ext>
            </a:extLst>
          </p:cNvPr>
          <p:cNvSpPr>
            <a:spLocks noGrp="1" noChangeArrowheads="1"/>
          </p:cNvSpPr>
          <p:nvPr>
            <p:ph type="body" idx="1"/>
          </p:nvPr>
        </p:nvSpPr>
        <p:spPr/>
        <p:txBody>
          <a:bodyPr/>
          <a:lstStyle/>
          <a:p>
            <a:pPr eaLnBrk="1" hangingPunct="1">
              <a:lnSpc>
                <a:spcPct val="90000"/>
              </a:lnSpc>
              <a:buFont typeface="Wingdings" panose="05000000000000000000" pitchFamily="2" charset="2"/>
              <a:buChar char="•"/>
            </a:pPr>
            <a:r>
              <a:rPr lang="en-US" altLang="en-US">
                <a:latin typeface="Arial Narrow" panose="020B0606020202030204" pitchFamily="34" charset="0"/>
              </a:rPr>
              <a:t>Include only those concerned.</a:t>
            </a:r>
            <a:endParaRPr lang="en-US" altLang="en-US"/>
          </a:p>
          <a:p>
            <a:pPr eaLnBrk="1" hangingPunct="1">
              <a:lnSpc>
                <a:spcPct val="90000"/>
              </a:lnSpc>
              <a:buFont typeface="Wingdings" panose="05000000000000000000" pitchFamily="2" charset="2"/>
              <a:buChar char="•"/>
            </a:pPr>
            <a:r>
              <a:rPr lang="en-US" altLang="en-US">
                <a:latin typeface="Arial Narrow" panose="020B0606020202030204" pitchFamily="34" charset="0"/>
              </a:rPr>
              <a:t>Give a description of the problem that respects all involved.</a:t>
            </a:r>
            <a:endParaRPr lang="en-US" altLang="en-US"/>
          </a:p>
          <a:p>
            <a:pPr eaLnBrk="1" hangingPunct="1">
              <a:lnSpc>
                <a:spcPct val="90000"/>
              </a:lnSpc>
              <a:buFont typeface="Wingdings" panose="05000000000000000000" pitchFamily="2" charset="2"/>
              <a:buChar char="•"/>
            </a:pPr>
            <a:r>
              <a:rPr lang="en-US" altLang="en-US">
                <a:latin typeface="Arial Narrow" panose="020B0606020202030204" pitchFamily="34" charset="0"/>
              </a:rPr>
              <a:t>Explain how conflict resolution can enable all to win, and explain the steps.</a:t>
            </a:r>
            <a:endParaRPr lang="en-US" altLang="en-US"/>
          </a:p>
          <a:p>
            <a:pPr eaLnBrk="1" hangingPunct="1">
              <a:lnSpc>
                <a:spcPct val="90000"/>
              </a:lnSpc>
              <a:buFont typeface="Wingdings" panose="05000000000000000000" pitchFamily="2" charset="2"/>
              <a:buChar char="•"/>
            </a:pPr>
            <a:r>
              <a:rPr lang="en-US" altLang="en-US">
                <a:latin typeface="Arial Narrow" panose="020B0606020202030204" pitchFamily="34" charset="0"/>
              </a:rPr>
              <a:t>Agree not to slip back to the win lose methods</a:t>
            </a:r>
            <a:endParaRPr lang="en-US" altLang="en-US"/>
          </a:p>
          <a:p>
            <a:pPr eaLnBrk="1" hangingPunct="1">
              <a:lnSpc>
                <a:spcPct val="90000"/>
              </a:lnSpc>
              <a:buFont typeface="Wingdings" panose="05000000000000000000" pitchFamily="2" charset="2"/>
              <a:buChar char="•"/>
            </a:pPr>
            <a:r>
              <a:rPr lang="en-US" altLang="en-US">
                <a:latin typeface="Arial Narrow" panose="020B0606020202030204" pitchFamily="34" charset="0"/>
              </a:rPr>
              <a:t>Find a good time and place with no distractions. </a:t>
            </a:r>
            <a:endParaRPr lang="en-US" altLang="en-US"/>
          </a:p>
          <a:p>
            <a:pPr eaLnBrk="1" hangingPunct="1">
              <a:lnSpc>
                <a:spcPct val="90000"/>
              </a:lnSpc>
              <a:buFont typeface="Wingdings" panose="05000000000000000000" pitchFamily="2" charset="2"/>
              <a:buChar char="•"/>
            </a:pPr>
            <a:r>
              <a:rPr lang="en-US" altLang="en-US">
                <a:latin typeface="Arial Narrow" panose="020B0606020202030204" pitchFamily="34" charset="0"/>
              </a:rPr>
              <a:t>Get something to write down ideas.</a:t>
            </a:r>
            <a:endParaRPr lang="en-US" altLang="en-US"/>
          </a:p>
          <a:p>
            <a:pPr eaLnBrk="1" hangingPunct="1">
              <a:lnSpc>
                <a:spcPct val="90000"/>
              </a:lnSpc>
            </a:pPr>
            <a:endParaRPr lang="en-US" alt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30D7E17F-1F7D-3B7F-4F1D-993DBFB724C8}"/>
              </a:ext>
            </a:extLst>
          </p:cNvPr>
          <p:cNvSpPr>
            <a:spLocks noGrp="1" noChangeArrowheads="1"/>
          </p:cNvSpPr>
          <p:nvPr>
            <p:ph type="title"/>
          </p:nvPr>
        </p:nvSpPr>
        <p:spPr/>
        <p:txBody>
          <a:bodyPr/>
          <a:lstStyle/>
          <a:p>
            <a:pPr marL="838200" indent="-838200"/>
            <a:r>
              <a:rPr lang="en-US" altLang="en-US" sz="4000" b="1">
                <a:latin typeface="Arial" panose="020B0604020202020204" pitchFamily="34" charset="0"/>
                <a:cs typeface="Arial" panose="020B0604020202020204" pitchFamily="34" charset="0"/>
              </a:rPr>
              <a:t>Identify the problem or issues</a:t>
            </a:r>
            <a:br>
              <a:rPr lang="en-US" altLang="en-US" sz="4000"/>
            </a:br>
            <a:endParaRPr lang="en-US" altLang="en-US" sz="4000"/>
          </a:p>
        </p:txBody>
      </p:sp>
      <p:sp>
        <p:nvSpPr>
          <p:cNvPr id="21507" name="Rectangle 3">
            <a:extLst>
              <a:ext uri="{FF2B5EF4-FFF2-40B4-BE49-F238E27FC236}">
                <a16:creationId xmlns:a16="http://schemas.microsoft.com/office/drawing/2014/main" id="{8ECC3412-BDBC-3582-79B5-4C612AF14021}"/>
              </a:ext>
            </a:extLst>
          </p:cNvPr>
          <p:cNvSpPr>
            <a:spLocks noGrp="1" noChangeArrowheads="1"/>
          </p:cNvSpPr>
          <p:nvPr>
            <p:ph type="body" idx="1"/>
          </p:nvPr>
        </p:nvSpPr>
        <p:spPr/>
        <p:txBody>
          <a:bodyPr/>
          <a:lstStyle/>
          <a:p>
            <a:pPr eaLnBrk="1" hangingPunct="1">
              <a:buFont typeface="Wingdings" panose="05000000000000000000" pitchFamily="2" charset="2"/>
              <a:buChar char="•"/>
            </a:pPr>
            <a:r>
              <a:rPr lang="en-US" altLang="en-US" sz="2800">
                <a:latin typeface="Arial Narrow" panose="020B0606020202030204" pitchFamily="34" charset="0"/>
              </a:rPr>
              <a:t>Use “I” Messages to explain your own concerns, needs and basic goals</a:t>
            </a:r>
            <a:endParaRPr lang="en-US" altLang="en-US" sz="2800"/>
          </a:p>
          <a:p>
            <a:pPr eaLnBrk="1" hangingPunct="1">
              <a:buFont typeface="Wingdings" panose="05000000000000000000" pitchFamily="2" charset="2"/>
              <a:buChar char="•"/>
            </a:pPr>
            <a:r>
              <a:rPr lang="en-US" altLang="en-US" sz="2800">
                <a:latin typeface="Arial Narrow" panose="020B0606020202030204" pitchFamily="34" charset="0"/>
              </a:rPr>
              <a:t>Use reflective listening to hear and acknowledge the other’s needs and basic goals</a:t>
            </a:r>
            <a:endParaRPr lang="en-US" altLang="en-US" sz="2800"/>
          </a:p>
          <a:p>
            <a:pPr eaLnBrk="1" hangingPunct="1">
              <a:buFont typeface="Wingdings" panose="05000000000000000000" pitchFamily="2" charset="2"/>
              <a:buChar char="•"/>
            </a:pPr>
            <a:r>
              <a:rPr lang="en-US" altLang="en-US" sz="2800">
                <a:latin typeface="Arial Narrow" panose="020B0606020202030204" pitchFamily="34" charset="0"/>
              </a:rPr>
              <a:t>Evaluate exactly what each of your actual needs are with the problem.  List needs.</a:t>
            </a:r>
            <a:endParaRPr lang="en-US" altLang="en-US" sz="2800"/>
          </a:p>
          <a:p>
            <a:pPr eaLnBrk="1" hangingPunct="1">
              <a:buFont typeface="Wingdings" panose="05000000000000000000" pitchFamily="2" charset="2"/>
              <a:buChar char="•"/>
            </a:pPr>
            <a:r>
              <a:rPr lang="en-US" altLang="en-US" sz="2800">
                <a:latin typeface="Arial Narrow" panose="020B0606020202030204" pitchFamily="34" charset="0"/>
              </a:rPr>
              <a:t>Don’t accept sudden promises not to cause the problem</a:t>
            </a:r>
            <a:endParaRPr lang="en-US" altLang="en-US" sz="2800"/>
          </a:p>
          <a:p>
            <a:pPr eaLnBrk="1" hangingPunct="1">
              <a:buFont typeface="Wingdings" panose="05000000000000000000" pitchFamily="2" charset="2"/>
              <a:buNone/>
            </a:pPr>
            <a:endParaRPr lang="en-US" altLang="en-US" sz="2800">
              <a:cs typeface="Times New Roman" panose="02020603050405020304" pitchFamily="18" charset="0"/>
            </a:endParaRPr>
          </a:p>
          <a:p>
            <a:pPr eaLnBrk="1" hangingPunct="1"/>
            <a:endParaRPr lang="en-US" altLang="en-US" sz="280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8C957F6D-0BF2-3CE0-E1B3-EBAE47FF22D5}"/>
              </a:ext>
            </a:extLst>
          </p:cNvPr>
          <p:cNvSpPr>
            <a:spLocks noGrp="1"/>
          </p:cNvSpPr>
          <p:nvPr>
            <p:ph type="title" idx="4294967295"/>
          </p:nvPr>
        </p:nvSpPr>
        <p:spPr/>
        <p:txBody>
          <a:bodyPr/>
          <a:lstStyle/>
          <a:p>
            <a:pPr eaLnBrk="1" hangingPunct="1"/>
            <a:r>
              <a:rPr lang="en-US" altLang="en-US" sz="4000"/>
              <a:t>Brainstorm All Possible Solutions that meets both people’s needs</a:t>
            </a:r>
          </a:p>
        </p:txBody>
      </p:sp>
      <p:sp>
        <p:nvSpPr>
          <p:cNvPr id="10243" name="TextBox 2">
            <a:extLst>
              <a:ext uri="{FF2B5EF4-FFF2-40B4-BE49-F238E27FC236}">
                <a16:creationId xmlns:a16="http://schemas.microsoft.com/office/drawing/2014/main" id="{1138CD41-EDA8-1707-EBF8-88763FA5C111}"/>
              </a:ext>
            </a:extLst>
          </p:cNvPr>
          <p:cNvSpPr txBox="1">
            <a:spLocks noChangeArrowheads="1"/>
          </p:cNvSpPr>
          <p:nvPr/>
        </p:nvSpPr>
        <p:spPr bwMode="auto">
          <a:xfrm>
            <a:off x="2590800" y="2133600"/>
            <a:ext cx="6757988" cy="3970338"/>
          </a:xfrm>
          <a:prstGeom prst="rect">
            <a:avLst/>
          </a:prstGeom>
          <a:noFill/>
          <a:ln w="9525">
            <a:noFill/>
            <a:miter lim="800000"/>
            <a:headEnd/>
            <a:tailEnd/>
          </a:ln>
        </p:spPr>
        <p:txBody>
          <a:bodyPr wrap="none">
            <a:spAutoFit/>
          </a:bodyPr>
          <a:lstStyle/>
          <a:p>
            <a:pPr eaLnBrk="1" hangingPunct="1">
              <a:defRPr/>
            </a:pPr>
            <a:r>
              <a:rPr lang="en-US" dirty="0">
                <a:effectLst>
                  <a:outerShdw blurRad="38100" dist="38100" dir="2700000" algn="tl">
                    <a:srgbClr val="C0C0C0"/>
                  </a:outerShdw>
                </a:effectLst>
                <a:latin typeface="Calibri" pitchFamily="34" charset="0"/>
              </a:rPr>
              <a:t>Cake Cutting Exercise</a:t>
            </a:r>
          </a:p>
          <a:p>
            <a:pPr eaLnBrk="1" hangingPunct="1">
              <a:defRPr/>
            </a:pPr>
            <a:r>
              <a:rPr lang="en-US" dirty="0">
                <a:latin typeface="Calibri" pitchFamily="34" charset="0"/>
              </a:rPr>
              <a:t>You are in charge of a Birthday party for four Children.  You have one</a:t>
            </a:r>
          </a:p>
          <a:p>
            <a:pPr eaLnBrk="1" hangingPunct="1">
              <a:defRPr/>
            </a:pPr>
            <a:r>
              <a:rPr lang="en-US" dirty="0">
                <a:latin typeface="Calibri" pitchFamily="34" charset="0"/>
              </a:rPr>
              <a:t>Cake and need to cut it in 4 equal parts.  Brainstorm with your partner</a:t>
            </a:r>
          </a:p>
          <a:p>
            <a:pPr eaLnBrk="1" hangingPunct="1">
              <a:defRPr/>
            </a:pPr>
            <a:r>
              <a:rPr lang="en-US" dirty="0">
                <a:latin typeface="Calibri" pitchFamily="34" charset="0"/>
              </a:rPr>
              <a:t>How many different ways you could cut it.</a:t>
            </a:r>
          </a:p>
          <a:p>
            <a:pPr eaLnBrk="1" hangingPunct="1">
              <a:defRPr/>
            </a:pPr>
            <a:endParaRPr lang="en-US" dirty="0">
              <a:latin typeface="Calibri" pitchFamily="34" charset="0"/>
            </a:endParaRPr>
          </a:p>
          <a:p>
            <a:pPr eaLnBrk="1" hangingPunct="1">
              <a:defRPr/>
            </a:pPr>
            <a:r>
              <a:rPr lang="en-US" dirty="0">
                <a:latin typeface="Calibri" pitchFamily="34" charset="0"/>
              </a:rPr>
              <a:t>Car Sharing Solution</a:t>
            </a:r>
          </a:p>
          <a:p>
            <a:pPr eaLnBrk="1" hangingPunct="1">
              <a:defRPr/>
            </a:pPr>
            <a:r>
              <a:rPr lang="en-US" dirty="0">
                <a:latin typeface="Calibri" pitchFamily="34" charset="0"/>
              </a:rPr>
              <a:t>You and your spouse have one car.  You need to go to a meeting</a:t>
            </a:r>
          </a:p>
          <a:p>
            <a:pPr eaLnBrk="1" hangingPunct="1">
              <a:defRPr/>
            </a:pPr>
            <a:r>
              <a:rPr lang="en-US" dirty="0">
                <a:latin typeface="Calibri" pitchFamily="34" charset="0"/>
              </a:rPr>
              <a:t>tonight, and your spouse wants to visit a good friend.  How many </a:t>
            </a:r>
          </a:p>
          <a:p>
            <a:pPr eaLnBrk="1" hangingPunct="1">
              <a:defRPr/>
            </a:pPr>
            <a:r>
              <a:rPr lang="en-US" dirty="0">
                <a:latin typeface="Calibri" pitchFamily="34" charset="0"/>
              </a:rPr>
              <a:t>solutions can you come up with?</a:t>
            </a:r>
          </a:p>
          <a:p>
            <a:pPr eaLnBrk="1" hangingPunct="1">
              <a:defRPr/>
            </a:pPr>
            <a:endParaRPr lang="en-US" dirty="0">
              <a:latin typeface="Calibri" pitchFamily="34" charset="0"/>
            </a:endParaRPr>
          </a:p>
          <a:p>
            <a:pPr eaLnBrk="1" hangingPunct="1">
              <a:defRPr/>
            </a:pPr>
            <a:r>
              <a:rPr lang="en-US" dirty="0">
                <a:latin typeface="Calibri" pitchFamily="34" charset="0"/>
              </a:rPr>
              <a:t>Look at things from another’s perspective and try to see their point</a:t>
            </a:r>
          </a:p>
          <a:p>
            <a:pPr eaLnBrk="1" hangingPunct="1">
              <a:defRPr/>
            </a:pPr>
            <a:r>
              <a:rPr lang="en-US" dirty="0">
                <a:latin typeface="Calibri" pitchFamily="34" charset="0"/>
              </a:rPr>
              <a:t>of view and look for a solution that meets both underlying needs. </a:t>
            </a:r>
          </a:p>
          <a:p>
            <a:pPr eaLnBrk="1" hangingPunct="1">
              <a:defRPr/>
            </a:pPr>
            <a:endParaRPr lang="en-US" dirty="0">
              <a:latin typeface="Calibri" pitchFamily="34" charset="0"/>
            </a:endParaRPr>
          </a:p>
          <a:p>
            <a:pPr eaLnBrk="1" hangingPunct="1">
              <a:defRPr/>
            </a:pPr>
            <a:endParaRPr lang="en-US" dirty="0">
              <a:latin typeface="Calibri" pitchFamily="34"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an you figure out this optical illusion?">
            <a:extLst>
              <a:ext uri="{FF2B5EF4-FFF2-40B4-BE49-F238E27FC236}">
                <a16:creationId xmlns:a16="http://schemas.microsoft.com/office/drawing/2014/main" id="{BFE43406-A9F8-95F7-D9A6-49C3AA1B89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371600"/>
            <a:ext cx="51054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 descr="Steganography - Optical-Ill">
            <a:extLst>
              <a:ext uri="{FF2B5EF4-FFF2-40B4-BE49-F238E27FC236}">
                <a16:creationId xmlns:a16="http://schemas.microsoft.com/office/drawing/2014/main" id="{B61AEF02-CC64-23AE-32A2-D8DF5099BB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0"/>
            <a:ext cx="4114800" cy="668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Optical illusion pillar no top.jpg">
            <a:extLst>
              <a:ext uri="{FF2B5EF4-FFF2-40B4-BE49-F238E27FC236}">
                <a16:creationId xmlns:a16="http://schemas.microsoft.com/office/drawing/2014/main" id="{A27EA31B-73EC-B5F1-BAF7-1F66B5B85F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524000"/>
            <a:ext cx="4267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waterfall.jpg">
            <a:extLst>
              <a:ext uri="{FF2B5EF4-FFF2-40B4-BE49-F238E27FC236}">
                <a16:creationId xmlns:a16="http://schemas.microsoft.com/office/drawing/2014/main" id="{E043297D-172E-C18B-5889-623E203541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463550"/>
            <a:ext cx="5181600" cy="612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illusion-a19.gif">
            <a:extLst>
              <a:ext uri="{FF2B5EF4-FFF2-40B4-BE49-F238E27FC236}">
                <a16:creationId xmlns:a16="http://schemas.microsoft.com/office/drawing/2014/main" id="{7B001713-7984-D355-D364-A509642C89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233488"/>
            <a:ext cx="4648200" cy="523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optical_illusion2.gif">
            <a:extLst>
              <a:ext uri="{FF2B5EF4-FFF2-40B4-BE49-F238E27FC236}">
                <a16:creationId xmlns:a16="http://schemas.microsoft.com/office/drawing/2014/main" id="{820FB810-5490-2B8E-8995-DD5AA4C01C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685800"/>
            <a:ext cx="47244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1009650" y="188914"/>
            <a:ext cx="8445500" cy="706437"/>
          </a:xfrm>
        </p:spPr>
        <p:txBody>
          <a:bodyPr>
            <a:normAutofit fontScale="90000"/>
          </a:bodyPr>
          <a:lstStyle/>
          <a:p>
            <a:pPr eaLnBrk="1" hangingPunct="1"/>
            <a:r>
              <a:rPr lang="en-GB" altLang="en-US" sz="4000" b="1" dirty="0">
                <a:latin typeface="Gill Sans MT" panose="020B0502020104020203" pitchFamily="34" charset="0"/>
              </a:rPr>
              <a:t>Types of conflict</a:t>
            </a:r>
            <a:br>
              <a:rPr lang="en-GB" altLang="en-US" dirty="0"/>
            </a:br>
            <a:endParaRPr lang="en-GB" altLang="en-US" dirty="0"/>
          </a:p>
        </p:txBody>
      </p:sp>
      <p:sp>
        <p:nvSpPr>
          <p:cNvPr id="31748" name="Line 4"/>
          <p:cNvSpPr>
            <a:spLocks noChangeShapeType="1"/>
          </p:cNvSpPr>
          <p:nvPr/>
        </p:nvSpPr>
        <p:spPr bwMode="auto">
          <a:xfrm>
            <a:off x="1774826" y="3716338"/>
            <a:ext cx="88931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31750" name="Line 6"/>
          <p:cNvSpPr>
            <a:spLocks noChangeShapeType="1"/>
          </p:cNvSpPr>
          <p:nvPr/>
        </p:nvSpPr>
        <p:spPr bwMode="auto">
          <a:xfrm>
            <a:off x="6527800" y="1196975"/>
            <a:ext cx="0" cy="53276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31751" name="Text Box 7"/>
          <p:cNvSpPr txBox="1">
            <a:spLocks noChangeArrowheads="1"/>
          </p:cNvSpPr>
          <p:nvPr/>
        </p:nvSpPr>
        <p:spPr bwMode="auto">
          <a:xfrm>
            <a:off x="2782889" y="908051"/>
            <a:ext cx="23002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GB" altLang="en-US" sz="2000" b="1" dirty="0"/>
              <a:t>Compatible goals</a:t>
            </a:r>
          </a:p>
        </p:txBody>
      </p:sp>
      <p:sp>
        <p:nvSpPr>
          <p:cNvPr id="31752" name="Text Box 8"/>
          <p:cNvSpPr txBox="1">
            <a:spLocks noChangeArrowheads="1"/>
          </p:cNvSpPr>
          <p:nvPr/>
        </p:nvSpPr>
        <p:spPr bwMode="auto">
          <a:xfrm>
            <a:off x="7608889" y="908050"/>
            <a:ext cx="25050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GB" altLang="en-US" sz="2000" b="1" dirty="0"/>
              <a:t>Incompatible goals</a:t>
            </a:r>
          </a:p>
        </p:txBody>
      </p:sp>
      <p:sp>
        <p:nvSpPr>
          <p:cNvPr id="31753" name="Text Box 9"/>
          <p:cNvSpPr txBox="1">
            <a:spLocks noChangeArrowheads="1"/>
          </p:cNvSpPr>
          <p:nvPr/>
        </p:nvSpPr>
        <p:spPr bwMode="auto">
          <a:xfrm rot="-5400000">
            <a:off x="1189038" y="4806951"/>
            <a:ext cx="18732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GB" altLang="en-US" sz="2000" b="1" dirty="0"/>
              <a:t>Incompatible behaviour</a:t>
            </a:r>
          </a:p>
        </p:txBody>
      </p:sp>
      <p:sp>
        <p:nvSpPr>
          <p:cNvPr id="31754" name="Text Box 10"/>
          <p:cNvSpPr txBox="1">
            <a:spLocks noChangeArrowheads="1"/>
          </p:cNvSpPr>
          <p:nvPr/>
        </p:nvSpPr>
        <p:spPr bwMode="auto">
          <a:xfrm rot="-5400000">
            <a:off x="1168401" y="2163763"/>
            <a:ext cx="17716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GB" altLang="en-US" sz="2000" b="1" dirty="0"/>
              <a:t>Compatible behaviour</a:t>
            </a:r>
          </a:p>
        </p:txBody>
      </p:sp>
      <p:pic>
        <p:nvPicPr>
          <p:cNvPr id="3175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3613" y="1341438"/>
            <a:ext cx="1644650" cy="186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6"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3563" y="1341439"/>
            <a:ext cx="15240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7"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5050" y="3933825"/>
            <a:ext cx="1568450"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8"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56588" y="3933825"/>
            <a:ext cx="1504950"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9" name="Text Box 15"/>
          <p:cNvSpPr txBox="1">
            <a:spLocks noChangeArrowheads="1"/>
          </p:cNvSpPr>
          <p:nvPr/>
        </p:nvSpPr>
        <p:spPr bwMode="auto">
          <a:xfrm>
            <a:off x="3575050" y="3187701"/>
            <a:ext cx="1657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GB" altLang="en-US" sz="2000" dirty="0"/>
              <a:t>No conflict</a:t>
            </a:r>
          </a:p>
        </p:txBody>
      </p:sp>
      <p:sp>
        <p:nvSpPr>
          <p:cNvPr id="31760" name="Text Box 16"/>
          <p:cNvSpPr txBox="1">
            <a:spLocks noChangeArrowheads="1"/>
          </p:cNvSpPr>
          <p:nvPr/>
        </p:nvSpPr>
        <p:spPr bwMode="auto">
          <a:xfrm>
            <a:off x="8112126" y="3213101"/>
            <a:ext cx="1749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GB" altLang="en-US" sz="2000" dirty="0"/>
              <a:t>Latent conflict</a:t>
            </a:r>
          </a:p>
        </p:txBody>
      </p:sp>
      <p:sp>
        <p:nvSpPr>
          <p:cNvPr id="31761" name="Text Box 17"/>
          <p:cNvSpPr txBox="1">
            <a:spLocks noChangeArrowheads="1"/>
          </p:cNvSpPr>
          <p:nvPr/>
        </p:nvSpPr>
        <p:spPr bwMode="auto">
          <a:xfrm>
            <a:off x="3359150" y="6021389"/>
            <a:ext cx="19446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GB" altLang="en-US" sz="2000" dirty="0"/>
              <a:t>Surface conflict</a:t>
            </a:r>
          </a:p>
        </p:txBody>
      </p:sp>
      <p:sp>
        <p:nvSpPr>
          <p:cNvPr id="31762" name="Text Box 18"/>
          <p:cNvSpPr txBox="1">
            <a:spLocks noChangeArrowheads="1"/>
          </p:cNvSpPr>
          <p:nvPr/>
        </p:nvSpPr>
        <p:spPr bwMode="auto">
          <a:xfrm>
            <a:off x="8254268" y="6021389"/>
            <a:ext cx="172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GB" altLang="en-US" sz="2000" dirty="0"/>
              <a:t>Open conflict</a:t>
            </a:r>
          </a:p>
        </p:txBody>
      </p:sp>
      <p:sp>
        <p:nvSpPr>
          <p:cNvPr id="3" name="Slide Number Placeholder 2"/>
          <p:cNvSpPr>
            <a:spLocks noGrp="1"/>
          </p:cNvSpPr>
          <p:nvPr>
            <p:ph type="sldNum" sz="quarter" idx="12"/>
          </p:nvPr>
        </p:nvSpPr>
        <p:spPr/>
        <p:txBody>
          <a:bodyPr/>
          <a:lstStyle/>
          <a:p>
            <a:fld id="{D8AC6650-73DF-46B7-A688-A216FA2CA224}" type="slidenum">
              <a:rPr lang="en-GB" smtClean="0"/>
              <a:t>8</a:t>
            </a:fld>
            <a:endParaRPr lang="en-GB"/>
          </a:p>
        </p:txBody>
      </p:sp>
      <p:sp>
        <p:nvSpPr>
          <p:cNvPr id="19" name="TextBox 18"/>
          <p:cNvSpPr txBox="1"/>
          <p:nvPr/>
        </p:nvSpPr>
        <p:spPr>
          <a:xfrm>
            <a:off x="743749" y="6434853"/>
            <a:ext cx="2615401" cy="369332"/>
          </a:xfrm>
          <a:prstGeom prst="rect">
            <a:avLst/>
          </a:prstGeom>
          <a:noFill/>
        </p:spPr>
        <p:txBody>
          <a:bodyPr wrap="square" rtlCol="0">
            <a:spAutoFit/>
          </a:bodyPr>
          <a:lstStyle/>
          <a:p>
            <a:r>
              <a:rPr lang="en-US" dirty="0">
                <a:latin typeface="Gill Sans MT" charset="0"/>
                <a:ea typeface="Gill Sans MT" charset="0"/>
                <a:cs typeface="Gill Sans MT" charset="0"/>
              </a:rPr>
              <a:t>From </a:t>
            </a:r>
            <a:r>
              <a:rPr lang="en-US" dirty="0" err="1">
                <a:latin typeface="Gill Sans MT" charset="0"/>
                <a:ea typeface="Gill Sans MT" charset="0"/>
                <a:cs typeface="Gill Sans MT" charset="0"/>
              </a:rPr>
              <a:t>Tearfund</a:t>
            </a:r>
            <a:r>
              <a:rPr lang="en-US" dirty="0">
                <a:latin typeface="Gill Sans MT" charset="0"/>
                <a:ea typeface="Gill Sans MT" charset="0"/>
                <a:cs typeface="Gill Sans MT" charset="0"/>
              </a:rPr>
              <a:t> (no date) </a:t>
            </a:r>
          </a:p>
        </p:txBody>
      </p:sp>
      <p:sp>
        <p:nvSpPr>
          <p:cNvPr id="4" name="Right Arrow 3"/>
          <p:cNvSpPr/>
          <p:nvPr/>
        </p:nvSpPr>
        <p:spPr>
          <a:xfrm>
            <a:off x="743750" y="1196975"/>
            <a:ext cx="7439814" cy="22606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Gill Sans MT" charset="0"/>
                <a:ea typeface="Gill Sans MT" charset="0"/>
                <a:cs typeface="Gill Sans MT" charset="0"/>
              </a:rPr>
              <a:t>Latent conflict is when </a:t>
            </a:r>
            <a:r>
              <a:rPr lang="en-US" sz="2400" dirty="0" err="1">
                <a:latin typeface="Gill Sans MT" charset="0"/>
                <a:ea typeface="Gill Sans MT" charset="0"/>
                <a:cs typeface="Gill Sans MT" charset="0"/>
              </a:rPr>
              <a:t>behaviour</a:t>
            </a:r>
            <a:r>
              <a:rPr lang="en-US" sz="2400" dirty="0">
                <a:latin typeface="Gill Sans MT" charset="0"/>
                <a:ea typeface="Gill Sans MT" charset="0"/>
                <a:cs typeface="Gill Sans MT" charset="0"/>
              </a:rPr>
              <a:t> is apparently compatible, but goals are not. The latent conflict may need to be brought to the surface to be resolved</a:t>
            </a:r>
          </a:p>
        </p:txBody>
      </p:sp>
    </p:spTree>
    <p:extLst>
      <p:ext uri="{BB962C8B-B14F-4D97-AF65-F5344CB8AC3E}">
        <p14:creationId xmlns:p14="http://schemas.microsoft.com/office/powerpoint/2010/main" val="178556704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illus9.jpg">
            <a:extLst>
              <a:ext uri="{FF2B5EF4-FFF2-40B4-BE49-F238E27FC236}">
                <a16:creationId xmlns:a16="http://schemas.microsoft.com/office/drawing/2014/main" id="{4CA0D6BD-177F-0956-5B49-E489FB24A8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657350"/>
            <a:ext cx="4495800"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5F53AEBE-F24E-20DC-B1D8-00ED5EE50095}"/>
              </a:ext>
            </a:extLst>
          </p:cNvPr>
          <p:cNvSpPr>
            <a:spLocks noGrp="1" noChangeArrowheads="1"/>
          </p:cNvSpPr>
          <p:nvPr>
            <p:ph type="title"/>
          </p:nvPr>
        </p:nvSpPr>
        <p:spPr/>
        <p:txBody>
          <a:bodyPr/>
          <a:lstStyle/>
          <a:p>
            <a:pPr eaLnBrk="1" hangingPunct="1"/>
            <a:r>
              <a:rPr lang="en-US" altLang="en-US" sz="3600" b="1">
                <a:latin typeface="Arial" panose="020B0604020202020204" pitchFamily="34" charset="0"/>
                <a:cs typeface="Arial" panose="020B0604020202020204" pitchFamily="34" charset="0"/>
              </a:rPr>
              <a:t>Brainstorm to Generate all possible solutions.</a:t>
            </a:r>
            <a:r>
              <a:rPr lang="en-US" altLang="en-US"/>
              <a:t> </a:t>
            </a:r>
          </a:p>
        </p:txBody>
      </p:sp>
      <p:sp>
        <p:nvSpPr>
          <p:cNvPr id="39939" name="Rectangle 3">
            <a:extLst>
              <a:ext uri="{FF2B5EF4-FFF2-40B4-BE49-F238E27FC236}">
                <a16:creationId xmlns:a16="http://schemas.microsoft.com/office/drawing/2014/main" id="{7C7E535C-4DBF-F6AA-01A6-6A684008AD43}"/>
              </a:ext>
            </a:extLst>
          </p:cNvPr>
          <p:cNvSpPr>
            <a:spLocks noGrp="1" noChangeArrowheads="1"/>
          </p:cNvSpPr>
          <p:nvPr>
            <p:ph type="body" idx="1"/>
          </p:nvPr>
        </p:nvSpPr>
        <p:spPr/>
        <p:txBody>
          <a:bodyPr/>
          <a:lstStyle/>
          <a:p>
            <a:pPr eaLnBrk="1" hangingPunct="1"/>
            <a:r>
              <a:rPr lang="en-US" altLang="en-US">
                <a:latin typeface="Symbol" panose="05050102010706020507" pitchFamily="18" charset="2"/>
                <a:cs typeface="Times New Roman" panose="02020603050405020304" pitchFamily="18" charset="0"/>
              </a:rPr>
              <a:t>·</a:t>
            </a:r>
            <a:r>
              <a:rPr lang="en-US" altLang="en-US">
                <a:latin typeface="Times New Roman" panose="02020603050405020304" pitchFamily="18" charset="0"/>
                <a:cs typeface="Times New Roman" panose="02020603050405020304" pitchFamily="18" charset="0"/>
              </a:rPr>
              <a:t>         </a:t>
            </a:r>
            <a:r>
              <a:rPr lang="en-US" altLang="en-US">
                <a:latin typeface="Arial Narrow" panose="020B0606020202030204" pitchFamily="34" charset="0"/>
                <a:cs typeface="Times New Roman" panose="02020603050405020304" pitchFamily="18" charset="0"/>
              </a:rPr>
              <a:t>Think of any and all possible ways to 			solve the problem so that everyone will 		have needs met.  </a:t>
            </a:r>
            <a:endParaRPr lang="en-US" altLang="en-US">
              <a:cs typeface="Times New Roman" panose="02020603050405020304" pitchFamily="18" charset="0"/>
            </a:endParaRPr>
          </a:p>
          <a:p>
            <a:pPr eaLnBrk="1" hangingPunct="1"/>
            <a:r>
              <a:rPr lang="en-US" altLang="en-US">
                <a:latin typeface="Symbol" panose="05050102010706020507" pitchFamily="18" charset="2"/>
                <a:cs typeface="Times New Roman" panose="02020603050405020304" pitchFamily="18" charset="0"/>
              </a:rPr>
              <a:t>·</a:t>
            </a:r>
            <a:r>
              <a:rPr lang="en-US" altLang="en-US">
                <a:latin typeface="Times New Roman" panose="02020603050405020304" pitchFamily="18" charset="0"/>
                <a:cs typeface="Times New Roman" panose="02020603050405020304" pitchFamily="18" charset="0"/>
              </a:rPr>
              <a:t>         </a:t>
            </a:r>
            <a:r>
              <a:rPr lang="en-US" altLang="en-US">
                <a:latin typeface="Arial Narrow" panose="020B0606020202030204" pitchFamily="34" charset="0"/>
                <a:cs typeface="Times New Roman" panose="02020603050405020304" pitchFamily="18" charset="0"/>
              </a:rPr>
              <a:t>Evaluate later NOT NOW</a:t>
            </a:r>
            <a:endParaRPr lang="en-US" altLang="en-US">
              <a:cs typeface="Times New Roman" panose="02020603050405020304" pitchFamily="18" charset="0"/>
            </a:endParaRPr>
          </a:p>
          <a:p>
            <a:pPr eaLnBrk="1" hangingPunct="1"/>
            <a:r>
              <a:rPr lang="en-US" altLang="en-US">
                <a:latin typeface="Symbol" panose="05050102010706020507" pitchFamily="18" charset="2"/>
                <a:cs typeface="Times New Roman" panose="02020603050405020304" pitchFamily="18" charset="0"/>
              </a:rPr>
              <a:t>·</a:t>
            </a:r>
            <a:r>
              <a:rPr lang="en-US" altLang="en-US">
                <a:latin typeface="Times New Roman" panose="02020603050405020304" pitchFamily="18" charset="0"/>
                <a:cs typeface="Times New Roman" panose="02020603050405020304" pitchFamily="18" charset="0"/>
              </a:rPr>
              <a:t>         </a:t>
            </a:r>
            <a:r>
              <a:rPr lang="en-US" altLang="en-US">
                <a:latin typeface="Arial Narrow" panose="020B0606020202030204" pitchFamily="34" charset="0"/>
                <a:cs typeface="Times New Roman" panose="02020603050405020304" pitchFamily="18" charset="0"/>
              </a:rPr>
              <a:t>Do not criticize any suggestion.  Feed 			back with reflective listening </a:t>
            </a:r>
          </a:p>
          <a:p>
            <a:pPr eaLnBrk="1" hangingPunct="1"/>
            <a:r>
              <a:rPr lang="en-US" altLang="en-US">
                <a:latin typeface="Symbol" panose="05050102010706020507" pitchFamily="18" charset="2"/>
                <a:cs typeface="Times New Roman" panose="02020603050405020304" pitchFamily="18" charset="0"/>
              </a:rPr>
              <a:t>·</a:t>
            </a:r>
            <a:r>
              <a:rPr lang="en-US" altLang="en-US">
                <a:latin typeface="Times New Roman" panose="02020603050405020304" pitchFamily="18" charset="0"/>
                <a:cs typeface="Times New Roman" panose="02020603050405020304" pitchFamily="18" charset="0"/>
              </a:rPr>
              <a:t>         </a:t>
            </a:r>
            <a:r>
              <a:rPr lang="en-US" altLang="en-US">
                <a:latin typeface="Arial Narrow" panose="020B0606020202030204" pitchFamily="34" charset="0"/>
                <a:cs typeface="Times New Roman" panose="02020603050405020304" pitchFamily="18" charset="0"/>
              </a:rPr>
              <a:t>Write down all ideas suggested.</a:t>
            </a:r>
          </a:p>
          <a:p>
            <a:pPr eaLnBrk="1" hangingPunct="1"/>
            <a:endParaRPr lang="en-US" alt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37445CF1-99F2-DE77-FE93-6F6D55758BB7}"/>
              </a:ext>
            </a:extLst>
          </p:cNvPr>
          <p:cNvSpPr>
            <a:spLocks noGrp="1" noChangeArrowheads="1"/>
          </p:cNvSpPr>
          <p:nvPr>
            <p:ph type="title"/>
          </p:nvPr>
        </p:nvSpPr>
        <p:spPr/>
        <p:txBody>
          <a:bodyPr/>
          <a:lstStyle/>
          <a:p>
            <a:pPr eaLnBrk="1" hangingPunct="1"/>
            <a:r>
              <a:rPr lang="en-US" altLang="en-US" sz="3600">
                <a:latin typeface="Arial" panose="020B0604020202020204" pitchFamily="34" charset="0"/>
                <a:cs typeface="Arial" panose="020B0604020202020204" pitchFamily="34" charset="0"/>
              </a:rPr>
              <a:t>Evaluate the alternative solutions</a:t>
            </a:r>
            <a:r>
              <a:rPr lang="en-US" altLang="en-US"/>
              <a:t> </a:t>
            </a:r>
          </a:p>
        </p:txBody>
      </p:sp>
      <p:sp>
        <p:nvSpPr>
          <p:cNvPr id="41987" name="Rectangle 3">
            <a:extLst>
              <a:ext uri="{FF2B5EF4-FFF2-40B4-BE49-F238E27FC236}">
                <a16:creationId xmlns:a16="http://schemas.microsoft.com/office/drawing/2014/main" id="{0A117914-0208-2513-681C-DA4E5CB6C7EF}"/>
              </a:ext>
            </a:extLst>
          </p:cNvPr>
          <p:cNvSpPr>
            <a:spLocks noGrp="1" noChangeArrowheads="1"/>
          </p:cNvSpPr>
          <p:nvPr>
            <p:ph type="body" idx="1"/>
          </p:nvPr>
        </p:nvSpPr>
        <p:spPr/>
        <p:txBody>
          <a:bodyPr/>
          <a:lstStyle/>
          <a:p>
            <a:pPr eaLnBrk="1" hangingPunct="1">
              <a:buFont typeface="Wingdings" panose="05000000000000000000" pitchFamily="2" charset="2"/>
              <a:buChar char="•"/>
            </a:pPr>
            <a:r>
              <a:rPr lang="en-US" altLang="en-US">
                <a:latin typeface="Arial Narrow" panose="020B0606020202030204" pitchFamily="34" charset="0"/>
              </a:rPr>
              <a:t>Ask “Will it work?  Does it meet all the needs of both people? Are there any problems likely?”</a:t>
            </a:r>
            <a:endParaRPr lang="en-US" altLang="en-US"/>
          </a:p>
          <a:p>
            <a:pPr eaLnBrk="1" hangingPunct="1">
              <a:buFont typeface="Wingdings" panose="05000000000000000000" pitchFamily="2" charset="2"/>
              <a:buChar char="•"/>
            </a:pPr>
            <a:r>
              <a:rPr lang="en-US" altLang="en-US">
                <a:latin typeface="Arial Narrow" panose="020B0606020202030204" pitchFamily="34" charset="0"/>
              </a:rPr>
              <a:t>Don’t accept solutions for the sake of speed</a:t>
            </a:r>
            <a:endParaRPr lang="en-US" altLang="en-US"/>
          </a:p>
          <a:p>
            <a:pPr eaLnBrk="1" hangingPunct="1">
              <a:buFont typeface="Wingdings" panose="05000000000000000000" pitchFamily="2" charset="2"/>
              <a:buChar char="•"/>
            </a:pPr>
            <a:r>
              <a:rPr lang="en-US" altLang="en-US">
                <a:latin typeface="Arial Narrow" panose="020B0606020202030204" pitchFamily="34" charset="0"/>
              </a:rPr>
              <a:t>Use reflective listening and I Messages</a:t>
            </a:r>
            <a:endParaRPr lang="en-US" altLang="en-US"/>
          </a:p>
          <a:p>
            <a:pPr eaLnBrk="1" hangingPunct="1"/>
            <a:endParaRPr lang="en-US" alt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0E7064BE-6265-B131-4B34-3E8A37AF1E79}"/>
              </a:ext>
            </a:extLst>
          </p:cNvPr>
          <p:cNvSpPr>
            <a:spLocks noGrp="1" noChangeArrowheads="1"/>
          </p:cNvSpPr>
          <p:nvPr>
            <p:ph type="title"/>
          </p:nvPr>
        </p:nvSpPr>
        <p:spPr/>
        <p:txBody>
          <a:bodyPr/>
          <a:lstStyle/>
          <a:p>
            <a:pPr marL="838200" indent="-838200"/>
            <a:r>
              <a:rPr lang="en-US" altLang="en-US" b="1">
                <a:latin typeface="Arial" panose="020B0604020202020204" pitchFamily="34" charset="0"/>
                <a:cs typeface="Arial" panose="020B0604020202020204" pitchFamily="34" charset="0"/>
              </a:rPr>
              <a:t>Decide on the best solution.</a:t>
            </a:r>
            <a:br>
              <a:rPr lang="en-US" altLang="en-US"/>
            </a:br>
            <a:endParaRPr lang="en-US" altLang="en-US"/>
          </a:p>
        </p:txBody>
      </p:sp>
      <p:sp>
        <p:nvSpPr>
          <p:cNvPr id="44035" name="Rectangle 3">
            <a:extLst>
              <a:ext uri="{FF2B5EF4-FFF2-40B4-BE49-F238E27FC236}">
                <a16:creationId xmlns:a16="http://schemas.microsoft.com/office/drawing/2014/main" id="{5FF4ACC2-6CBA-476B-AF5D-C975384BB7A1}"/>
              </a:ext>
            </a:extLst>
          </p:cNvPr>
          <p:cNvSpPr>
            <a:spLocks noGrp="1" noChangeArrowheads="1"/>
          </p:cNvSpPr>
          <p:nvPr>
            <p:ph type="body" idx="1"/>
          </p:nvPr>
        </p:nvSpPr>
        <p:spPr/>
        <p:txBody>
          <a:bodyPr/>
          <a:lstStyle/>
          <a:p>
            <a:pPr eaLnBrk="1" hangingPunct="1">
              <a:buFont typeface="Wingdings" panose="05000000000000000000" pitchFamily="2" charset="2"/>
              <a:buChar char="•"/>
            </a:pPr>
            <a:r>
              <a:rPr lang="en-US" altLang="en-US">
                <a:latin typeface="Arial Narrow" panose="020B0606020202030204" pitchFamily="34" charset="0"/>
              </a:rPr>
              <a:t>Find a solutions that is mutually acceptable to both of you.  .  </a:t>
            </a:r>
            <a:endParaRPr lang="en-US" altLang="en-US"/>
          </a:p>
          <a:p>
            <a:pPr eaLnBrk="1" hangingPunct="1">
              <a:buFont typeface="Wingdings" panose="05000000000000000000" pitchFamily="2" charset="2"/>
              <a:buChar char="•"/>
            </a:pPr>
            <a:r>
              <a:rPr lang="en-US" altLang="en-US">
                <a:latin typeface="Arial Narrow" panose="020B0606020202030204" pitchFamily="34" charset="0"/>
              </a:rPr>
              <a:t>If agreement seems difficult, Summarize areas of agreement.  Restate needs, and look for new solutions.</a:t>
            </a:r>
            <a:endParaRPr lang="en-US" altLang="en-US"/>
          </a:p>
          <a:p>
            <a:pPr eaLnBrk="1" hangingPunct="1">
              <a:buFont typeface="Wingdings" panose="05000000000000000000" pitchFamily="2" charset="2"/>
              <a:buChar char="•"/>
            </a:pPr>
            <a:r>
              <a:rPr lang="en-US" altLang="en-US">
                <a:latin typeface="Arial Narrow" panose="020B0606020202030204" pitchFamily="34" charset="0"/>
              </a:rPr>
              <a:t>Make certain that both of you are committed to the solution</a:t>
            </a:r>
            <a:endParaRPr lang="en-US" altLang="en-US"/>
          </a:p>
          <a:p>
            <a:pPr eaLnBrk="1" hangingPunct="1"/>
            <a:endParaRPr lang="en-US" altLang="en-US"/>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1E25A470-BAD6-818C-BB8C-599CFC704A42}"/>
              </a:ext>
            </a:extLst>
          </p:cNvPr>
          <p:cNvSpPr>
            <a:spLocks noGrp="1" noChangeArrowheads="1"/>
          </p:cNvSpPr>
          <p:nvPr>
            <p:ph type="title"/>
          </p:nvPr>
        </p:nvSpPr>
        <p:spPr/>
        <p:txBody>
          <a:bodyPr/>
          <a:lstStyle/>
          <a:p>
            <a:pPr eaLnBrk="1" hangingPunct="1"/>
            <a:r>
              <a:rPr lang="en-US" altLang="en-US">
                <a:latin typeface="Arial" panose="020B0604020202020204" pitchFamily="34" charset="0"/>
                <a:cs typeface="Arial" panose="020B0604020202020204" pitchFamily="34" charset="0"/>
              </a:rPr>
              <a:t>Implementing the Solutions</a:t>
            </a:r>
            <a:r>
              <a:rPr lang="en-US" altLang="en-US"/>
              <a:t> </a:t>
            </a:r>
          </a:p>
        </p:txBody>
      </p:sp>
      <p:sp>
        <p:nvSpPr>
          <p:cNvPr id="46083" name="Rectangle 3">
            <a:extLst>
              <a:ext uri="{FF2B5EF4-FFF2-40B4-BE49-F238E27FC236}">
                <a16:creationId xmlns:a16="http://schemas.microsoft.com/office/drawing/2014/main" id="{DF50D72A-8EC0-2C6F-D3E8-BE54822A591A}"/>
              </a:ext>
            </a:extLst>
          </p:cNvPr>
          <p:cNvSpPr>
            <a:spLocks noGrp="1" noChangeArrowheads="1"/>
          </p:cNvSpPr>
          <p:nvPr>
            <p:ph type="body" idx="1"/>
          </p:nvPr>
        </p:nvSpPr>
        <p:spPr/>
        <p:txBody>
          <a:bodyPr/>
          <a:lstStyle/>
          <a:p>
            <a:pPr eaLnBrk="1" hangingPunct="1">
              <a:buFont typeface="Wingdings" panose="05000000000000000000" pitchFamily="2" charset="2"/>
              <a:buChar char="•"/>
            </a:pPr>
            <a:r>
              <a:rPr lang="en-US" altLang="en-US">
                <a:latin typeface="Arial Narrow" panose="020B0606020202030204" pitchFamily="34" charset="0"/>
              </a:rPr>
              <a:t>Get Agreement on who does what by when</a:t>
            </a:r>
            <a:endParaRPr lang="en-US" altLang="en-US"/>
          </a:p>
          <a:p>
            <a:pPr eaLnBrk="1" hangingPunct="1">
              <a:buFont typeface="Wingdings" panose="05000000000000000000" pitchFamily="2" charset="2"/>
              <a:buChar char="•"/>
            </a:pPr>
            <a:r>
              <a:rPr lang="en-US" altLang="en-US">
                <a:latin typeface="Arial Narrow" panose="020B0606020202030204" pitchFamily="34" charset="0"/>
              </a:rPr>
              <a:t>Write this down and check all agree to it</a:t>
            </a:r>
            <a:endParaRPr lang="en-US" altLang="en-US"/>
          </a:p>
          <a:p>
            <a:pPr eaLnBrk="1" hangingPunct="1">
              <a:buFont typeface="Wingdings" panose="05000000000000000000" pitchFamily="2" charset="2"/>
              <a:buChar char="•"/>
            </a:pPr>
            <a:r>
              <a:rPr lang="en-US" altLang="en-US">
                <a:latin typeface="Arial Narrow" panose="020B0606020202030204" pitchFamily="34" charset="0"/>
              </a:rPr>
              <a:t>Refuse to remind or police the solutions</a:t>
            </a:r>
            <a:endParaRPr lang="en-US" altLang="en-US"/>
          </a:p>
          <a:p>
            <a:pPr eaLnBrk="1" hangingPunct="1">
              <a:buFont typeface="Wingdings" panose="05000000000000000000" pitchFamily="2" charset="2"/>
              <a:buChar char="•"/>
            </a:pPr>
            <a:r>
              <a:rPr lang="en-US" altLang="en-US">
                <a:latin typeface="Arial Narrow" panose="020B0606020202030204" pitchFamily="34" charset="0"/>
              </a:rPr>
              <a:t>If you want to set criteria for success, work out these now</a:t>
            </a:r>
            <a:endParaRPr lang="en-US" altLang="en-US"/>
          </a:p>
          <a:p>
            <a:pPr eaLnBrk="1" hangingPunct="1"/>
            <a:endParaRPr lang="en-US" altLang="en-US"/>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4DF68943-176A-20E7-4C15-342ADCCB6DC8}"/>
              </a:ext>
            </a:extLst>
          </p:cNvPr>
          <p:cNvSpPr>
            <a:spLocks noGrp="1" noChangeArrowheads="1"/>
          </p:cNvSpPr>
          <p:nvPr>
            <p:ph type="title"/>
          </p:nvPr>
        </p:nvSpPr>
        <p:spPr/>
        <p:txBody>
          <a:bodyPr/>
          <a:lstStyle/>
          <a:p>
            <a:pPr eaLnBrk="1" hangingPunct="1"/>
            <a:r>
              <a:rPr lang="en-US" altLang="en-US" b="1">
                <a:cs typeface="Times New Roman" panose="02020603050405020304" pitchFamily="18" charset="0"/>
              </a:rPr>
              <a:t>     </a:t>
            </a:r>
            <a:r>
              <a:rPr lang="en-US" altLang="en-US" b="1">
                <a:latin typeface="Arial" panose="020B0604020202020204" pitchFamily="34" charset="0"/>
                <a:cs typeface="Arial" panose="020B0604020202020204" pitchFamily="34" charset="0"/>
              </a:rPr>
              <a:t>Follow-up evaluation</a:t>
            </a:r>
            <a:br>
              <a:rPr lang="en-US" altLang="en-US" b="1">
                <a:latin typeface="Arial Narrow" panose="020B0606020202030204" pitchFamily="34" charset="0"/>
              </a:rPr>
            </a:br>
            <a:endParaRPr lang="en-US" altLang="en-US" b="1">
              <a:latin typeface="Arial Narrow" panose="020B0606020202030204" pitchFamily="34" charset="0"/>
            </a:endParaRPr>
          </a:p>
        </p:txBody>
      </p:sp>
      <p:sp>
        <p:nvSpPr>
          <p:cNvPr id="48131" name="Rectangle 3">
            <a:extLst>
              <a:ext uri="{FF2B5EF4-FFF2-40B4-BE49-F238E27FC236}">
                <a16:creationId xmlns:a16="http://schemas.microsoft.com/office/drawing/2014/main" id="{1D19E696-5C7D-B7CA-CA78-22CFE0BD9F7F}"/>
              </a:ext>
            </a:extLst>
          </p:cNvPr>
          <p:cNvSpPr>
            <a:spLocks noGrp="1" noChangeArrowheads="1"/>
          </p:cNvSpPr>
          <p:nvPr>
            <p:ph type="body" idx="1"/>
          </p:nvPr>
        </p:nvSpPr>
        <p:spPr/>
        <p:txBody>
          <a:bodyPr/>
          <a:lstStyle/>
          <a:p>
            <a:pPr eaLnBrk="1" hangingPunct="1">
              <a:buFont typeface="Wingdings" panose="05000000000000000000" pitchFamily="2" charset="2"/>
              <a:buChar char="•"/>
            </a:pPr>
            <a:r>
              <a:rPr lang="en-US" altLang="en-US">
                <a:latin typeface="Arial Narrow" panose="020B0606020202030204" pitchFamily="34" charset="0"/>
              </a:rPr>
              <a:t>Carry out agreed method.  Wait to see if the conflicts seems resolved. </a:t>
            </a:r>
            <a:endParaRPr lang="en-US" altLang="en-US"/>
          </a:p>
          <a:p>
            <a:pPr eaLnBrk="1" hangingPunct="1">
              <a:buFont typeface="Wingdings" panose="05000000000000000000" pitchFamily="2" charset="2"/>
              <a:buChar char="•"/>
            </a:pPr>
            <a:r>
              <a:rPr lang="en-US" altLang="en-US">
                <a:latin typeface="Arial Narrow" panose="020B0606020202030204" pitchFamily="34" charset="0"/>
              </a:rPr>
              <a:t>If the agreed upon solution doesn’t work, remember it is the solution that failed, not the person, and seek for a new solution.</a:t>
            </a:r>
            <a:endParaRPr lang="en-US" altLang="en-US"/>
          </a:p>
          <a:p>
            <a:pPr eaLnBrk="1" hangingPunct="1"/>
            <a:r>
              <a:rPr lang="en-US" altLang="en-US">
                <a:latin typeface="Arial Narrow" panose="020B0606020202030204" pitchFamily="34" charset="0"/>
                <a:cs typeface="Times New Roman" panose="02020603050405020304" pitchFamily="18" charset="0"/>
              </a:rPr>
              <a:t>Ask from time to time if the solution is working for both of you. </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Box 6">
            <a:extLst>
              <a:ext uri="{FF2B5EF4-FFF2-40B4-BE49-F238E27FC236}">
                <a16:creationId xmlns:a16="http://schemas.microsoft.com/office/drawing/2014/main" id="{133157A8-7584-3FB9-E2DB-A1734239DC8C}"/>
              </a:ext>
            </a:extLst>
          </p:cNvPr>
          <p:cNvSpPr txBox="1">
            <a:spLocks noChangeArrowheads="1"/>
          </p:cNvSpPr>
          <p:nvPr/>
        </p:nvSpPr>
        <p:spPr bwMode="auto">
          <a:xfrm>
            <a:off x="3505200" y="2590800"/>
            <a:ext cx="57023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600">
                <a:latin typeface="Calibri" panose="020F0502020204030204" pitchFamily="34" charset="0"/>
              </a:rPr>
              <a:t>Remember to use I-Messages</a:t>
            </a:r>
          </a:p>
          <a:p>
            <a:pPr eaLnBrk="1" hangingPunct="1">
              <a:spcBef>
                <a:spcPct val="0"/>
              </a:spcBef>
              <a:buClrTx/>
              <a:buSzTx/>
              <a:buFontTx/>
              <a:buNone/>
            </a:pPr>
            <a:r>
              <a:rPr lang="en-US" altLang="en-US" sz="3600">
                <a:latin typeface="Calibri" panose="020F0502020204030204" pitchFamily="34" charset="0"/>
              </a:rPr>
              <a:t> and Reflective Listening!</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6">
            <a:extLst>
              <a:ext uri="{FF2B5EF4-FFF2-40B4-BE49-F238E27FC236}">
                <a16:creationId xmlns:a16="http://schemas.microsoft.com/office/drawing/2014/main" id="{C0F2FC72-EB8A-9DA0-5C88-9508346A4EF6}"/>
              </a:ext>
            </a:extLst>
          </p:cNvPr>
          <p:cNvSpPr>
            <a:spLocks noGrp="1"/>
          </p:cNvSpPr>
          <p:nvPr>
            <p:ph type="title" idx="4294967295"/>
          </p:nvPr>
        </p:nvSpPr>
        <p:spPr/>
        <p:txBody>
          <a:bodyPr/>
          <a:lstStyle/>
          <a:p>
            <a:pPr eaLnBrk="1" hangingPunct="1"/>
            <a:r>
              <a:rPr lang="en-US" altLang="en-US"/>
              <a:t>Results of Win-Win Solutions</a:t>
            </a:r>
          </a:p>
        </p:txBody>
      </p:sp>
      <p:sp>
        <p:nvSpPr>
          <p:cNvPr id="52227" name="TextBox 7">
            <a:extLst>
              <a:ext uri="{FF2B5EF4-FFF2-40B4-BE49-F238E27FC236}">
                <a16:creationId xmlns:a16="http://schemas.microsoft.com/office/drawing/2014/main" id="{6D7798D6-9066-01DC-6BA5-54DDEA76E9BF}"/>
              </a:ext>
            </a:extLst>
          </p:cNvPr>
          <p:cNvSpPr txBox="1">
            <a:spLocks noChangeArrowheads="1"/>
          </p:cNvSpPr>
          <p:nvPr/>
        </p:nvSpPr>
        <p:spPr bwMode="auto">
          <a:xfrm>
            <a:off x="2438400" y="2209801"/>
            <a:ext cx="7227888"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 typeface="Arial" panose="020B0604020202020204" pitchFamily="34" charset="0"/>
              <a:buChar char="•"/>
            </a:pPr>
            <a:r>
              <a:rPr lang="en-US" altLang="en-US" sz="2800">
                <a:latin typeface="Calibri" panose="020F0502020204030204" pitchFamily="34" charset="0"/>
              </a:rPr>
              <a:t>More creative in Thinking up solutions</a:t>
            </a:r>
          </a:p>
          <a:p>
            <a:pPr eaLnBrk="1" hangingPunct="1">
              <a:spcBef>
                <a:spcPct val="0"/>
              </a:spcBef>
              <a:buClrTx/>
              <a:buSzTx/>
              <a:buFont typeface="Arial" panose="020B0604020202020204" pitchFamily="34" charset="0"/>
              <a:buChar char="•"/>
            </a:pPr>
            <a:r>
              <a:rPr lang="en-US" altLang="en-US" sz="2800">
                <a:latin typeface="Calibri" panose="020F0502020204030204" pitchFamily="34" charset="0"/>
              </a:rPr>
              <a:t>Take more responsibility for helping everyone </a:t>
            </a:r>
          </a:p>
          <a:p>
            <a:pPr eaLnBrk="1" hangingPunct="1">
              <a:spcBef>
                <a:spcPct val="0"/>
              </a:spcBef>
              <a:buClrTx/>
              <a:buSzTx/>
              <a:buFontTx/>
              <a:buNone/>
            </a:pPr>
            <a:r>
              <a:rPr lang="en-US" altLang="en-US" sz="2800">
                <a:latin typeface="Calibri" panose="020F0502020204030204" pitchFamily="34" charset="0"/>
              </a:rPr>
              <a:t>   have needs met</a:t>
            </a:r>
          </a:p>
          <a:p>
            <a:pPr eaLnBrk="1" hangingPunct="1">
              <a:spcBef>
                <a:spcPct val="0"/>
              </a:spcBef>
              <a:buClrTx/>
              <a:buSzTx/>
              <a:buFont typeface="Arial" panose="020B0604020202020204" pitchFamily="34" charset="0"/>
              <a:buChar char="•"/>
            </a:pPr>
            <a:r>
              <a:rPr lang="en-US" altLang="en-US" sz="2800">
                <a:latin typeface="Calibri" panose="020F0502020204030204" pitchFamily="34" charset="0"/>
              </a:rPr>
              <a:t>Feeling of mutual respect </a:t>
            </a:r>
          </a:p>
          <a:p>
            <a:pPr eaLnBrk="1" hangingPunct="1">
              <a:spcBef>
                <a:spcPct val="0"/>
              </a:spcBef>
              <a:buClrTx/>
              <a:buSzTx/>
              <a:buFont typeface="Arial" panose="020B0604020202020204" pitchFamily="34" charset="0"/>
              <a:buChar char="•"/>
            </a:pPr>
            <a:r>
              <a:rPr lang="en-US" altLang="en-US" sz="2800">
                <a:latin typeface="Calibri" panose="020F0502020204030204" pitchFamily="34" charset="0"/>
              </a:rPr>
              <a:t>Love grows deeper with every conflict resolved.</a:t>
            </a:r>
          </a:p>
          <a:p>
            <a:pPr eaLnBrk="1" hangingPunct="1">
              <a:spcBef>
                <a:spcPct val="0"/>
              </a:spcBef>
              <a:buClrTx/>
              <a:buSzTx/>
              <a:buFontTx/>
              <a:buNone/>
            </a:pPr>
            <a:endParaRPr lang="en-US" altLang="en-US" sz="1800">
              <a:latin typeface="Calibri" panose="020F0502020204030204" pitchFamily="34" charset="0"/>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4AA49359-5185-BBB4-405E-BFCA551FA363}"/>
              </a:ext>
            </a:extLst>
          </p:cNvPr>
          <p:cNvSpPr>
            <a:spLocks noChangeArrowheads="1"/>
          </p:cNvSpPr>
          <p:nvPr/>
        </p:nvSpPr>
        <p:spPr bwMode="auto">
          <a:xfrm>
            <a:off x="2667000" y="1143001"/>
            <a:ext cx="70104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b="1">
                <a:latin typeface="Calibri" panose="020F0502020204030204" pitchFamily="34" charset="0"/>
              </a:rPr>
              <a:t>Communication One-Way Map</a:t>
            </a:r>
          </a:p>
          <a:p>
            <a:pPr eaLnBrk="1" hangingPunct="1">
              <a:spcBef>
                <a:spcPct val="0"/>
              </a:spcBef>
              <a:buClrTx/>
              <a:buSzTx/>
              <a:buFontTx/>
              <a:buNone/>
            </a:pPr>
            <a:endParaRPr lang="en-US" altLang="en-US" sz="2800" b="1">
              <a:latin typeface="Calibri" panose="020F0502020204030204" pitchFamily="34" charset="0"/>
            </a:endParaRPr>
          </a:p>
          <a:p>
            <a:pPr eaLnBrk="1" hangingPunct="1">
              <a:spcBef>
                <a:spcPct val="0"/>
              </a:spcBef>
              <a:buClrTx/>
              <a:buSzTx/>
              <a:buFontTx/>
              <a:buNone/>
            </a:pPr>
            <a:endParaRPr lang="en-US" altLang="en-US" sz="2800">
              <a:latin typeface="Calibri" panose="020F0502020204030204" pitchFamily="34" charset="0"/>
            </a:endParaRPr>
          </a:p>
          <a:p>
            <a:pPr eaLnBrk="1" hangingPunct="1">
              <a:spcBef>
                <a:spcPct val="0"/>
              </a:spcBef>
              <a:buClrTx/>
              <a:buSzTx/>
              <a:buFontTx/>
              <a:buNone/>
            </a:pPr>
            <a:r>
              <a:rPr lang="en-US" altLang="en-US" sz="1800">
                <a:latin typeface="Calibri" panose="020F0502020204030204" pitchFamily="34" charset="0"/>
              </a:rPr>
              <a:t>Communicating thoughts and feelings in a positive way during a heated conflict is often difficult. The following map will help to guide you along the communication I-way. Practice will help you master the "I-way." Before getting on the communication I-way, it is important to learn which signs to look for and to understand a few rules of the road in conflict management. </a:t>
            </a:r>
          </a:p>
        </p:txBody>
      </p:sp>
      <p:pic>
        <p:nvPicPr>
          <p:cNvPr id="54275" name="Picture 2" descr="http://tbn0.google.com/images?q=tbn:IruXWixjaiHwoM:http://www.cviog.uga.edu/Projects/gainfo/histcountymaps/ga1952map2.jpg">
            <a:hlinkClick r:id="rId3"/>
            <a:extLst>
              <a:ext uri="{FF2B5EF4-FFF2-40B4-BE49-F238E27FC236}">
                <a16:creationId xmlns:a16="http://schemas.microsoft.com/office/drawing/2014/main" id="{162A62E0-41A8-5692-C99A-2C9FE5CCDA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4016376"/>
            <a:ext cx="3733800" cy="261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3CF773F3-CBA3-89E6-D8DC-BE69E9D3D27A}"/>
              </a:ext>
            </a:extLst>
          </p:cNvPr>
          <p:cNvSpPr>
            <a:spLocks noGrp="1"/>
          </p:cNvSpPr>
          <p:nvPr>
            <p:ph type="title" idx="4294967295"/>
          </p:nvPr>
        </p:nvSpPr>
        <p:spPr/>
        <p:txBody>
          <a:bodyPr/>
          <a:lstStyle/>
          <a:p>
            <a:pPr eaLnBrk="1" hangingPunct="1"/>
            <a:r>
              <a:rPr lang="en-US" altLang="en-US" b="1"/>
              <a:t>Rules of the Road: </a:t>
            </a:r>
            <a:endParaRPr lang="en-US" altLang="en-US"/>
          </a:p>
        </p:txBody>
      </p:sp>
      <p:sp>
        <p:nvSpPr>
          <p:cNvPr id="56323" name="Rectangle 1">
            <a:extLst>
              <a:ext uri="{FF2B5EF4-FFF2-40B4-BE49-F238E27FC236}">
                <a16:creationId xmlns:a16="http://schemas.microsoft.com/office/drawing/2014/main" id="{4282BB77-2F5F-062C-6517-0280AAB724FD}"/>
              </a:ext>
            </a:extLst>
          </p:cNvPr>
          <p:cNvSpPr>
            <a:spLocks noChangeArrowheads="1"/>
          </p:cNvSpPr>
          <p:nvPr/>
        </p:nvSpPr>
        <p:spPr bwMode="auto">
          <a:xfrm>
            <a:off x="1524001" y="0"/>
            <a:ext cx="5254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t>  </a:t>
            </a:r>
            <a:r>
              <a:rPr lang="en-US" altLang="en-US" sz="6000" b="1"/>
              <a:t> </a:t>
            </a:r>
            <a:endParaRPr lang="en-US" altLang="en-US" sz="1800"/>
          </a:p>
        </p:txBody>
      </p:sp>
      <p:pic>
        <p:nvPicPr>
          <p:cNvPr id="56324" name="Picture 2" descr="http://disputeresolution.ohio.gov/schools/contentpages/Istate21_clip_image001.gif">
            <a:extLst>
              <a:ext uri="{FF2B5EF4-FFF2-40B4-BE49-F238E27FC236}">
                <a16:creationId xmlns:a16="http://schemas.microsoft.com/office/drawing/2014/main" id="{9AA100B8-9577-2ED6-E903-A4A2AEF516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325688"/>
            <a:ext cx="1905000" cy="213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Rectangle 8">
            <a:extLst>
              <a:ext uri="{FF2B5EF4-FFF2-40B4-BE49-F238E27FC236}">
                <a16:creationId xmlns:a16="http://schemas.microsoft.com/office/drawing/2014/main" id="{3507B771-B8A1-90A4-9F70-6ED8BA562690}"/>
              </a:ext>
            </a:extLst>
          </p:cNvPr>
          <p:cNvSpPr>
            <a:spLocks noChangeArrowheads="1"/>
          </p:cNvSpPr>
          <p:nvPr/>
        </p:nvSpPr>
        <p:spPr bwMode="auto">
          <a:xfrm>
            <a:off x="4343400" y="2057401"/>
            <a:ext cx="4953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b="1"/>
              <a:t>No "You" statements.</a:t>
            </a:r>
            <a:r>
              <a:rPr lang="en-US" altLang="en-US" sz="2400"/>
              <a:t> Use statements that begin with the word "I". Do not use statements that include the word "you," because these statements make people feel defensive. </a:t>
            </a:r>
          </a:p>
        </p:txBody>
      </p:sp>
      <p:pic>
        <p:nvPicPr>
          <p:cNvPr id="56326" name="Picture 6" descr="Stop Sign">
            <a:extLst>
              <a:ext uri="{FF2B5EF4-FFF2-40B4-BE49-F238E27FC236}">
                <a16:creationId xmlns:a16="http://schemas.microsoft.com/office/drawing/2014/main" id="{867F74BC-D53D-BBCE-662C-7DD9FF3E7B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1" y="4648200"/>
            <a:ext cx="17240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1081088" y="158751"/>
            <a:ext cx="8445500" cy="706437"/>
          </a:xfrm>
        </p:spPr>
        <p:txBody>
          <a:bodyPr>
            <a:normAutofit fontScale="90000"/>
          </a:bodyPr>
          <a:lstStyle/>
          <a:p>
            <a:pPr eaLnBrk="1" hangingPunct="1"/>
            <a:r>
              <a:rPr lang="en-GB" altLang="en-US" sz="4000" b="1" dirty="0">
                <a:latin typeface="Gill Sans MT" panose="020B0502020104020203" pitchFamily="34" charset="0"/>
              </a:rPr>
              <a:t>Types of conflict</a:t>
            </a:r>
            <a:br>
              <a:rPr lang="en-GB" altLang="en-US" dirty="0"/>
            </a:br>
            <a:endParaRPr lang="en-GB" altLang="en-US" dirty="0"/>
          </a:p>
        </p:txBody>
      </p:sp>
      <p:sp>
        <p:nvSpPr>
          <p:cNvPr id="31748" name="Line 4"/>
          <p:cNvSpPr>
            <a:spLocks noChangeShapeType="1"/>
          </p:cNvSpPr>
          <p:nvPr/>
        </p:nvSpPr>
        <p:spPr bwMode="auto">
          <a:xfrm>
            <a:off x="1774826" y="3716338"/>
            <a:ext cx="88931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31750" name="Line 6"/>
          <p:cNvSpPr>
            <a:spLocks noChangeShapeType="1"/>
          </p:cNvSpPr>
          <p:nvPr/>
        </p:nvSpPr>
        <p:spPr bwMode="auto">
          <a:xfrm>
            <a:off x="6527800" y="1196975"/>
            <a:ext cx="0" cy="53276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31751" name="Text Box 7"/>
          <p:cNvSpPr txBox="1">
            <a:spLocks noChangeArrowheads="1"/>
          </p:cNvSpPr>
          <p:nvPr/>
        </p:nvSpPr>
        <p:spPr bwMode="auto">
          <a:xfrm>
            <a:off x="2782889" y="908051"/>
            <a:ext cx="23002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GB" altLang="en-US" sz="2000" b="1" dirty="0"/>
              <a:t>Compatible goals</a:t>
            </a:r>
          </a:p>
        </p:txBody>
      </p:sp>
      <p:sp>
        <p:nvSpPr>
          <p:cNvPr id="31752" name="Text Box 8"/>
          <p:cNvSpPr txBox="1">
            <a:spLocks noChangeArrowheads="1"/>
          </p:cNvSpPr>
          <p:nvPr/>
        </p:nvSpPr>
        <p:spPr bwMode="auto">
          <a:xfrm>
            <a:off x="7608889" y="908050"/>
            <a:ext cx="25050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GB" altLang="en-US" sz="2000" b="1" dirty="0"/>
              <a:t>Incompatible goals</a:t>
            </a:r>
          </a:p>
        </p:txBody>
      </p:sp>
      <p:sp>
        <p:nvSpPr>
          <p:cNvPr id="31753" name="Text Box 9"/>
          <p:cNvSpPr txBox="1">
            <a:spLocks noChangeArrowheads="1"/>
          </p:cNvSpPr>
          <p:nvPr/>
        </p:nvSpPr>
        <p:spPr bwMode="auto">
          <a:xfrm rot="-5400000">
            <a:off x="1189038" y="4806951"/>
            <a:ext cx="18732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GB" altLang="en-US" sz="2000" b="1" dirty="0"/>
              <a:t>Incompatible behaviour</a:t>
            </a:r>
          </a:p>
        </p:txBody>
      </p:sp>
      <p:sp>
        <p:nvSpPr>
          <p:cNvPr id="31754" name="Text Box 10"/>
          <p:cNvSpPr txBox="1">
            <a:spLocks noChangeArrowheads="1"/>
          </p:cNvSpPr>
          <p:nvPr/>
        </p:nvSpPr>
        <p:spPr bwMode="auto">
          <a:xfrm rot="-5400000">
            <a:off x="1168401" y="2163763"/>
            <a:ext cx="17716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GB" altLang="en-US" sz="2000" b="1" dirty="0"/>
              <a:t>Compatible behaviour</a:t>
            </a:r>
          </a:p>
        </p:txBody>
      </p:sp>
      <p:pic>
        <p:nvPicPr>
          <p:cNvPr id="3175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3613" y="1341438"/>
            <a:ext cx="1644650" cy="186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6"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3563" y="1341439"/>
            <a:ext cx="15240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7"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5050" y="3933825"/>
            <a:ext cx="1568450"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8"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56588" y="3933825"/>
            <a:ext cx="1504950"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9" name="Text Box 15"/>
          <p:cNvSpPr txBox="1">
            <a:spLocks noChangeArrowheads="1"/>
          </p:cNvSpPr>
          <p:nvPr/>
        </p:nvSpPr>
        <p:spPr bwMode="auto">
          <a:xfrm>
            <a:off x="3575050" y="3187701"/>
            <a:ext cx="1657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GB" altLang="en-US" sz="2000" dirty="0"/>
              <a:t>No conflict</a:t>
            </a:r>
          </a:p>
        </p:txBody>
      </p:sp>
      <p:sp>
        <p:nvSpPr>
          <p:cNvPr id="31760" name="Text Box 16"/>
          <p:cNvSpPr txBox="1">
            <a:spLocks noChangeArrowheads="1"/>
          </p:cNvSpPr>
          <p:nvPr/>
        </p:nvSpPr>
        <p:spPr bwMode="auto">
          <a:xfrm>
            <a:off x="8112126" y="3213101"/>
            <a:ext cx="1749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GB" altLang="en-US" sz="2000" dirty="0"/>
              <a:t>Latent conflict</a:t>
            </a:r>
          </a:p>
        </p:txBody>
      </p:sp>
      <p:sp>
        <p:nvSpPr>
          <p:cNvPr id="31761" name="Text Box 17"/>
          <p:cNvSpPr txBox="1">
            <a:spLocks noChangeArrowheads="1"/>
          </p:cNvSpPr>
          <p:nvPr/>
        </p:nvSpPr>
        <p:spPr bwMode="auto">
          <a:xfrm>
            <a:off x="3359150" y="6021389"/>
            <a:ext cx="19446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GB" altLang="en-US" sz="2000" dirty="0"/>
              <a:t>Surface conflict</a:t>
            </a:r>
          </a:p>
        </p:txBody>
      </p:sp>
      <p:sp>
        <p:nvSpPr>
          <p:cNvPr id="31762" name="Text Box 18"/>
          <p:cNvSpPr txBox="1">
            <a:spLocks noChangeArrowheads="1"/>
          </p:cNvSpPr>
          <p:nvPr/>
        </p:nvSpPr>
        <p:spPr bwMode="auto">
          <a:xfrm>
            <a:off x="8254268" y="6021389"/>
            <a:ext cx="172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GB" altLang="en-US" sz="2000" dirty="0"/>
              <a:t>Open conflict</a:t>
            </a:r>
          </a:p>
        </p:txBody>
      </p:sp>
      <p:sp>
        <p:nvSpPr>
          <p:cNvPr id="3" name="Slide Number Placeholder 2"/>
          <p:cNvSpPr>
            <a:spLocks noGrp="1"/>
          </p:cNvSpPr>
          <p:nvPr>
            <p:ph type="sldNum" sz="quarter" idx="12"/>
          </p:nvPr>
        </p:nvSpPr>
        <p:spPr/>
        <p:txBody>
          <a:bodyPr/>
          <a:lstStyle/>
          <a:p>
            <a:fld id="{D8AC6650-73DF-46B7-A688-A216FA2CA224}" type="slidenum">
              <a:rPr lang="en-GB" smtClean="0"/>
              <a:t>9</a:t>
            </a:fld>
            <a:endParaRPr lang="en-GB"/>
          </a:p>
        </p:txBody>
      </p:sp>
      <p:sp>
        <p:nvSpPr>
          <p:cNvPr id="19" name="TextBox 18"/>
          <p:cNvSpPr txBox="1"/>
          <p:nvPr/>
        </p:nvSpPr>
        <p:spPr>
          <a:xfrm>
            <a:off x="743749" y="6434853"/>
            <a:ext cx="2615401" cy="369332"/>
          </a:xfrm>
          <a:prstGeom prst="rect">
            <a:avLst/>
          </a:prstGeom>
          <a:noFill/>
        </p:spPr>
        <p:txBody>
          <a:bodyPr wrap="square" rtlCol="0">
            <a:spAutoFit/>
          </a:bodyPr>
          <a:lstStyle/>
          <a:p>
            <a:r>
              <a:rPr lang="en-US" dirty="0">
                <a:latin typeface="Gill Sans MT" charset="0"/>
                <a:ea typeface="Gill Sans MT" charset="0"/>
                <a:cs typeface="Gill Sans MT" charset="0"/>
              </a:rPr>
              <a:t>From </a:t>
            </a:r>
            <a:r>
              <a:rPr lang="en-US" dirty="0" err="1">
                <a:latin typeface="Gill Sans MT" charset="0"/>
                <a:ea typeface="Gill Sans MT" charset="0"/>
                <a:cs typeface="Gill Sans MT" charset="0"/>
              </a:rPr>
              <a:t>Tearfund</a:t>
            </a:r>
            <a:r>
              <a:rPr lang="en-US" dirty="0">
                <a:latin typeface="Gill Sans MT" charset="0"/>
                <a:ea typeface="Gill Sans MT" charset="0"/>
                <a:cs typeface="Gill Sans MT" charset="0"/>
              </a:rPr>
              <a:t> (no date) </a:t>
            </a:r>
          </a:p>
        </p:txBody>
      </p:sp>
      <p:sp>
        <p:nvSpPr>
          <p:cNvPr id="2" name="Left Arrow 1"/>
          <p:cNvSpPr/>
          <p:nvPr/>
        </p:nvSpPr>
        <p:spPr>
          <a:xfrm>
            <a:off x="4829578" y="3141665"/>
            <a:ext cx="7199290" cy="29527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Gill Sans MT" charset="0"/>
                <a:ea typeface="Gill Sans MT" charset="0"/>
                <a:cs typeface="Gill Sans MT" charset="0"/>
              </a:rPr>
              <a:t>When goals are compatible but </a:t>
            </a:r>
            <a:r>
              <a:rPr lang="en-US" sz="2400" dirty="0" err="1">
                <a:solidFill>
                  <a:schemeClr val="bg1"/>
                </a:solidFill>
                <a:latin typeface="Gill Sans MT" charset="0"/>
                <a:ea typeface="Gill Sans MT" charset="0"/>
                <a:cs typeface="Gill Sans MT" charset="0"/>
              </a:rPr>
              <a:t>behaviour</a:t>
            </a:r>
            <a:r>
              <a:rPr lang="en-US" sz="2400" dirty="0">
                <a:solidFill>
                  <a:schemeClr val="bg1"/>
                </a:solidFill>
                <a:latin typeface="Gill Sans MT" charset="0"/>
                <a:ea typeface="Gill Sans MT" charset="0"/>
                <a:cs typeface="Gill Sans MT" charset="0"/>
              </a:rPr>
              <a:t> is not, this results in surface conflict. This kind of shallow conflict can often be resolved with good communication</a:t>
            </a:r>
          </a:p>
        </p:txBody>
      </p:sp>
    </p:spTree>
    <p:extLst>
      <p:ext uri="{BB962C8B-B14F-4D97-AF65-F5344CB8AC3E}">
        <p14:creationId xmlns:p14="http://schemas.microsoft.com/office/powerpoint/2010/main" val="84452964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
            <a:extLst>
              <a:ext uri="{FF2B5EF4-FFF2-40B4-BE49-F238E27FC236}">
                <a16:creationId xmlns:a16="http://schemas.microsoft.com/office/drawing/2014/main" id="{09270906-1F07-79E7-9D24-5D75C24E416D}"/>
              </a:ext>
            </a:extLst>
          </p:cNvPr>
          <p:cNvSpPr>
            <a:spLocks noChangeArrowheads="1"/>
          </p:cNvSpPr>
          <p:nvPr/>
        </p:nvSpPr>
        <p:spPr bwMode="auto">
          <a:xfrm>
            <a:off x="1524001" y="0"/>
            <a:ext cx="5254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t>  </a:t>
            </a:r>
            <a:r>
              <a:rPr lang="en-US" altLang="en-US" sz="6000" b="1"/>
              <a:t> </a:t>
            </a:r>
            <a:endParaRPr lang="en-US" altLang="en-US" sz="1800"/>
          </a:p>
        </p:txBody>
      </p:sp>
      <p:pic>
        <p:nvPicPr>
          <p:cNvPr id="58371" name="Picture 2" descr="http://disputeresolution.ohio.gov/schools/contentpages/Istate21_clip_image002.gif">
            <a:extLst>
              <a:ext uri="{FF2B5EF4-FFF2-40B4-BE49-F238E27FC236}">
                <a16:creationId xmlns:a16="http://schemas.microsoft.com/office/drawing/2014/main" id="{59DFD9C3-666B-DEF1-012C-39A47331E6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533400"/>
            <a:ext cx="3124200" cy="22860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8372" name="Rectangle 4">
            <a:extLst>
              <a:ext uri="{FF2B5EF4-FFF2-40B4-BE49-F238E27FC236}">
                <a16:creationId xmlns:a16="http://schemas.microsoft.com/office/drawing/2014/main" id="{48490D35-1EBC-B856-0127-7EE90DCA9A38}"/>
              </a:ext>
            </a:extLst>
          </p:cNvPr>
          <p:cNvSpPr>
            <a:spLocks noChangeArrowheads="1"/>
          </p:cNvSpPr>
          <p:nvPr/>
        </p:nvSpPr>
        <p:spPr bwMode="auto">
          <a:xfrm>
            <a:off x="3810000" y="3124201"/>
            <a:ext cx="52578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b="1"/>
              <a:t>Slow.</a:t>
            </a:r>
            <a:r>
              <a:rPr lang="en-US" altLang="en-US" sz="2400"/>
              <a:t> Remember, it takes time to settle a conflict. Go slow at first, because conflict resolvers usually encounter some rough roads in the beginning. Keep using your I-way map to reach safer roads</a:t>
            </a:r>
          </a:p>
        </p:txBody>
      </p:sp>
      <p:pic>
        <p:nvPicPr>
          <p:cNvPr id="58373" name="Picture 4" descr="https://www.kangaroocenter.com/store/Temp/thumb_slowdown.jpg">
            <a:extLst>
              <a:ext uri="{FF2B5EF4-FFF2-40B4-BE49-F238E27FC236}">
                <a16:creationId xmlns:a16="http://schemas.microsoft.com/office/drawing/2014/main" id="{58A8807B-6756-5FF5-A881-216A99C6CB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533401"/>
            <a:ext cx="2381250"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
            <a:extLst>
              <a:ext uri="{FF2B5EF4-FFF2-40B4-BE49-F238E27FC236}">
                <a16:creationId xmlns:a16="http://schemas.microsoft.com/office/drawing/2014/main" id="{53395EE0-B7B2-7BC7-7E0C-060A867CBF85}"/>
              </a:ext>
            </a:extLst>
          </p:cNvPr>
          <p:cNvSpPr>
            <a:spLocks noChangeArrowheads="1"/>
          </p:cNvSpPr>
          <p:nvPr/>
        </p:nvSpPr>
        <p:spPr bwMode="auto">
          <a:xfrm>
            <a:off x="2514600" y="1600200"/>
            <a:ext cx="65532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t>  </a:t>
            </a:r>
            <a:r>
              <a:rPr lang="en-US" altLang="en-US" sz="6000" b="1"/>
              <a:t> </a:t>
            </a:r>
            <a:r>
              <a:rPr lang="en-US" altLang="en-US" sz="2400" b="1"/>
              <a:t>Detour Ahead</a:t>
            </a:r>
            <a:r>
              <a:rPr lang="en-US" altLang="en-US" sz="2000" b="1"/>
              <a:t>.</a:t>
            </a:r>
            <a:r>
              <a:rPr lang="en-US" altLang="en-US" sz="2000"/>
              <a:t> Sometimes tempers are flaring so much that it may be necessary</a:t>
            </a:r>
          </a:p>
          <a:p>
            <a:pPr eaLnBrk="1" hangingPunct="1">
              <a:spcBef>
                <a:spcPct val="0"/>
              </a:spcBef>
              <a:buClrTx/>
              <a:buSzTx/>
              <a:buFontTx/>
              <a:buNone/>
            </a:pPr>
            <a:r>
              <a:rPr lang="en-US" altLang="en-US" sz="2000"/>
              <a:t> to take a temporary detour from the communication</a:t>
            </a:r>
          </a:p>
          <a:p>
            <a:pPr eaLnBrk="1" hangingPunct="1">
              <a:spcBef>
                <a:spcPct val="0"/>
              </a:spcBef>
              <a:buClrTx/>
              <a:buSzTx/>
              <a:buFontTx/>
              <a:buNone/>
            </a:pPr>
            <a:r>
              <a:rPr lang="en-US" altLang="en-US" sz="2000"/>
              <a:t>I-way. </a:t>
            </a:r>
          </a:p>
          <a:p>
            <a:pPr eaLnBrk="1" hangingPunct="1">
              <a:spcBef>
                <a:spcPct val="0"/>
              </a:spcBef>
              <a:buClrTx/>
              <a:buSzTx/>
              <a:buFontTx/>
              <a:buNone/>
            </a:pPr>
            <a:r>
              <a:rPr lang="en-US" altLang="en-US" sz="2000"/>
              <a:t>Once the tempers have calmed down, you may </a:t>
            </a:r>
          </a:p>
          <a:p>
            <a:pPr eaLnBrk="1" hangingPunct="1">
              <a:spcBef>
                <a:spcPct val="0"/>
              </a:spcBef>
              <a:buClrTx/>
              <a:buSzTx/>
              <a:buFontTx/>
              <a:buNone/>
            </a:pPr>
            <a:r>
              <a:rPr lang="en-US" altLang="en-US" sz="2000"/>
              <a:t>begin using I statements to solve the problem. </a:t>
            </a:r>
          </a:p>
        </p:txBody>
      </p:sp>
      <p:pic>
        <p:nvPicPr>
          <p:cNvPr id="60419" name="Picture 2" descr="http://disputeresolution.ohio.gov/schools/contentpages/Istate21_clip_image003.gif">
            <a:extLst>
              <a:ext uri="{FF2B5EF4-FFF2-40B4-BE49-F238E27FC236}">
                <a16:creationId xmlns:a16="http://schemas.microsoft.com/office/drawing/2014/main" id="{94A483EB-1FF2-7EE7-BFF5-75328AFFEA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4191000"/>
            <a:ext cx="2590800" cy="1905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0420" name="Picture 4" descr="http://www.lockley.net/construc.shtml">
            <a:hlinkClick r:id="rId4"/>
            <a:extLst>
              <a:ext uri="{FF2B5EF4-FFF2-40B4-BE49-F238E27FC236}">
                <a16:creationId xmlns:a16="http://schemas.microsoft.com/office/drawing/2014/main" id="{43FC23E8-51D0-3FAD-29F4-0A87DA0289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304800"/>
            <a:ext cx="2362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
            <a:extLst>
              <a:ext uri="{FF2B5EF4-FFF2-40B4-BE49-F238E27FC236}">
                <a16:creationId xmlns:a16="http://schemas.microsoft.com/office/drawing/2014/main" id="{94774082-8703-2955-D2E1-523BC1CF8B2E}"/>
              </a:ext>
            </a:extLst>
          </p:cNvPr>
          <p:cNvSpPr>
            <a:spLocks noChangeArrowheads="1"/>
          </p:cNvSpPr>
          <p:nvPr/>
        </p:nvSpPr>
        <p:spPr bwMode="auto">
          <a:xfrm>
            <a:off x="3810000" y="2690814"/>
            <a:ext cx="45720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b="1">
                <a:latin typeface="Calibri" panose="020F0502020204030204" pitchFamily="34" charset="0"/>
              </a:rPr>
              <a:t>Exit Ahead.</a:t>
            </a:r>
            <a:r>
              <a:rPr lang="en-US" altLang="en-US" sz="1800">
                <a:latin typeface="Calibri" panose="020F0502020204030204" pitchFamily="34" charset="0"/>
              </a:rPr>
              <a:t> Most conflicts can be resolved through effective communication. However, if you begin to feel threatened or unsafe, you should exit the communication I-way and seek safety. </a:t>
            </a:r>
          </a:p>
        </p:txBody>
      </p:sp>
      <p:pic>
        <p:nvPicPr>
          <p:cNvPr id="62467" name="Picture 2" descr="http://tbn0.google.com/images?q=tbn:-u1go7oF0YjywM:http://www.bulbman.com/images/signexitledrd.jpg">
            <a:hlinkClick r:id="rId3"/>
            <a:extLst>
              <a:ext uri="{FF2B5EF4-FFF2-40B4-BE49-F238E27FC236}">
                <a16:creationId xmlns:a16="http://schemas.microsoft.com/office/drawing/2014/main" id="{AAD78DDE-7E06-AF85-9A25-2508F37C53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914400"/>
            <a:ext cx="2286000"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8" name="Picture 4" descr="http://tbn0.google.com/images?q=tbn:eYY68TaQXiwoyM:http://www.catharsis-it.com/site/Catharsis_114/images/content/Exit_Sign.jpg">
            <a:hlinkClick r:id="rId5"/>
            <a:extLst>
              <a:ext uri="{FF2B5EF4-FFF2-40B4-BE49-F238E27FC236}">
                <a16:creationId xmlns:a16="http://schemas.microsoft.com/office/drawing/2014/main" id="{9B839FF8-A2F1-CCE3-8A2E-70D56F2034D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4572000"/>
            <a:ext cx="2133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
            <a:extLst>
              <a:ext uri="{FF2B5EF4-FFF2-40B4-BE49-F238E27FC236}">
                <a16:creationId xmlns:a16="http://schemas.microsoft.com/office/drawing/2014/main" id="{ADB27B1B-178E-A3B9-1E3E-37C0A840EC1B}"/>
              </a:ext>
            </a:extLst>
          </p:cNvPr>
          <p:cNvSpPr>
            <a:spLocks noChangeArrowheads="1"/>
          </p:cNvSpPr>
          <p:nvPr/>
        </p:nvSpPr>
        <p:spPr bwMode="auto">
          <a:xfrm>
            <a:off x="1828800" y="457201"/>
            <a:ext cx="8339138" cy="384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t>  </a:t>
            </a:r>
            <a:r>
              <a:rPr lang="en-US" altLang="en-US" sz="10000" b="1"/>
              <a:t> </a:t>
            </a:r>
            <a:r>
              <a:rPr lang="en-US" altLang="en-US" sz="2800" b="1"/>
              <a:t>Construction Zone</a:t>
            </a:r>
            <a:r>
              <a:rPr lang="en-US" altLang="en-US" sz="2400" b="1"/>
              <a:t>.</a:t>
            </a:r>
            <a:r>
              <a:rPr lang="en-US" altLang="en-US" sz="2400"/>
              <a:t> Construct an I-way statement</a:t>
            </a:r>
          </a:p>
          <a:p>
            <a:pPr eaLnBrk="1" hangingPunct="1">
              <a:spcBef>
                <a:spcPct val="0"/>
              </a:spcBef>
              <a:buClrTx/>
              <a:buSzTx/>
              <a:buFontTx/>
              <a:buNone/>
            </a:pPr>
            <a:r>
              <a:rPr lang="en-US" altLang="en-US" sz="2400"/>
              <a:t> by following these directions: </a:t>
            </a:r>
          </a:p>
          <a:p>
            <a:pPr>
              <a:spcBef>
                <a:spcPct val="0"/>
              </a:spcBef>
              <a:buClrTx/>
              <a:buSzTx/>
              <a:buFontTx/>
              <a:buNone/>
            </a:pPr>
            <a:r>
              <a:rPr lang="en-US" altLang="en-US" sz="2400"/>
              <a:t>	• use the word "I" </a:t>
            </a:r>
          </a:p>
          <a:p>
            <a:pPr>
              <a:spcBef>
                <a:spcPct val="0"/>
              </a:spcBef>
              <a:buClrTx/>
              <a:buSzTx/>
              <a:buFontTx/>
              <a:buNone/>
            </a:pPr>
            <a:r>
              <a:rPr lang="en-US" altLang="en-US" sz="2400"/>
              <a:t>	•state how you feel </a:t>
            </a:r>
          </a:p>
          <a:p>
            <a:pPr>
              <a:spcBef>
                <a:spcPct val="0"/>
              </a:spcBef>
              <a:buClrTx/>
              <a:buSzTx/>
              <a:buFontTx/>
              <a:buNone/>
            </a:pPr>
            <a:r>
              <a:rPr lang="en-US" altLang="en-US" sz="2400"/>
              <a:t>	•state the specific behavior that you do not like </a:t>
            </a:r>
          </a:p>
          <a:p>
            <a:pPr>
              <a:spcBef>
                <a:spcPct val="0"/>
              </a:spcBef>
              <a:buClrTx/>
              <a:buSzTx/>
              <a:buFontTx/>
              <a:buNone/>
            </a:pPr>
            <a:r>
              <a:rPr lang="en-US" altLang="en-US" sz="2400"/>
              <a:t>	•state your willingness to cooperatively resolve the 	problem </a:t>
            </a:r>
          </a:p>
        </p:txBody>
      </p:sp>
      <p:pic>
        <p:nvPicPr>
          <p:cNvPr id="64515" name="Picture 2" descr="http://disputeresolution.ohio.gov/schools/contentpages/Istate21_clip_image005.gif">
            <a:extLst>
              <a:ext uri="{FF2B5EF4-FFF2-40B4-BE49-F238E27FC236}">
                <a16:creationId xmlns:a16="http://schemas.microsoft.com/office/drawing/2014/main" id="{13785DB1-5BBD-E96B-71D2-766B3E8682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4648200"/>
            <a:ext cx="9525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6" name="Picture 4" descr="http://tbn0.google.com/images?q=tbn:wYRxDkqNZJedkM:http://imagecache2.allposters.com/images/pic/EUR/1400-2004~Sign-Construction-Zone-Posters.jpg">
            <a:hlinkClick r:id="rId4"/>
            <a:extLst>
              <a:ext uri="{FF2B5EF4-FFF2-40B4-BE49-F238E27FC236}">
                <a16:creationId xmlns:a16="http://schemas.microsoft.com/office/drawing/2014/main" id="{458A4113-2763-0AC2-33D8-C61155F4C1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941922">
            <a:off x="2428876" y="4403726"/>
            <a:ext cx="2092325"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
            <a:extLst>
              <a:ext uri="{FF2B5EF4-FFF2-40B4-BE49-F238E27FC236}">
                <a16:creationId xmlns:a16="http://schemas.microsoft.com/office/drawing/2014/main" id="{F91D2554-0417-3480-7181-4784B409691A}"/>
              </a:ext>
            </a:extLst>
          </p:cNvPr>
          <p:cNvSpPr>
            <a:spLocks noChangeArrowheads="1"/>
          </p:cNvSpPr>
          <p:nvPr/>
        </p:nvSpPr>
        <p:spPr bwMode="auto">
          <a:xfrm>
            <a:off x="3810000" y="1447801"/>
            <a:ext cx="45720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b="1">
                <a:latin typeface="Calibri" panose="020F0502020204030204" pitchFamily="34" charset="0"/>
              </a:rPr>
              <a:t>Merge Ahead.</a:t>
            </a:r>
            <a:r>
              <a:rPr lang="en-US" altLang="en-US" sz="2400">
                <a:latin typeface="Calibri" panose="020F0502020204030204" pitchFamily="34" charset="0"/>
              </a:rPr>
              <a:t> After using properly constructed I-way statements, individuals can begin to share ideas for how to solve the problem. Often, the best solution is reached when two people merge their ideas together</a:t>
            </a:r>
          </a:p>
        </p:txBody>
      </p:sp>
      <p:pic>
        <p:nvPicPr>
          <p:cNvPr id="66563" name="Picture 2" descr="http://tbn0.google.com/images?q=tbn:GPI1TtK6l41riM:http://www.uscg.mil/hq/g-cp/cb/Oct2001/merge2.gif">
            <a:hlinkClick r:id="rId3"/>
            <a:extLst>
              <a:ext uri="{FF2B5EF4-FFF2-40B4-BE49-F238E27FC236}">
                <a16:creationId xmlns:a16="http://schemas.microsoft.com/office/drawing/2014/main" id="{5415A06E-0533-1B92-64B8-ED50463C08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4114800"/>
            <a:ext cx="2438400"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
            <a:extLst>
              <a:ext uri="{FF2B5EF4-FFF2-40B4-BE49-F238E27FC236}">
                <a16:creationId xmlns:a16="http://schemas.microsoft.com/office/drawing/2014/main" id="{1ADF78EF-4A83-396E-ABF8-F3116957144D}"/>
              </a:ext>
            </a:extLst>
          </p:cNvPr>
          <p:cNvSpPr>
            <a:spLocks noChangeArrowheads="1"/>
          </p:cNvSpPr>
          <p:nvPr/>
        </p:nvSpPr>
        <p:spPr bwMode="auto">
          <a:xfrm>
            <a:off x="3810000" y="2967038"/>
            <a:ext cx="45720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b="1">
                <a:latin typeface="Calibri" panose="020F0502020204030204" pitchFamily="34" charset="0"/>
              </a:rPr>
              <a:t>End of Construction.</a:t>
            </a:r>
            <a:r>
              <a:rPr lang="en-US" altLang="en-US" sz="2800">
                <a:latin typeface="Calibri" panose="020F0502020204030204" pitchFamily="34" charset="0"/>
              </a:rPr>
              <a:t> After reaching a solution that the two individuals agree will work, they can resume normal activities.</a:t>
            </a:r>
          </a:p>
        </p:txBody>
      </p:sp>
      <p:pic>
        <p:nvPicPr>
          <p:cNvPr id="68611" name="Picture 2" descr="http://tbn0.google.com/images?q=tbn:WyIlmJyKSIOroM:http://images.jupiterimages.com/common/detail/44/38/23303844.jpg">
            <a:hlinkClick r:id="rId3"/>
            <a:extLst>
              <a:ext uri="{FF2B5EF4-FFF2-40B4-BE49-F238E27FC236}">
                <a16:creationId xmlns:a16="http://schemas.microsoft.com/office/drawing/2014/main" id="{42B85318-5546-2E38-D619-510FDFF9A1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457200"/>
            <a:ext cx="30480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majorFont>
      <a:minorFont>
        <a:latin typeface="Franklin Gothic Book" panose="020B0503020102020204"/>
        <a:ea typeface=""/>
        <a:cs typeface=""/>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9D153DC94E3DB4E90E795727DC83572" ma:contentTypeVersion="13" ma:contentTypeDescription="Create a new document." ma:contentTypeScope="" ma:versionID="915b57c0796c8c52cc601e5c2276870d">
  <xsd:schema xmlns:xsd="http://www.w3.org/2001/XMLSchema" xmlns:xs="http://www.w3.org/2001/XMLSchema" xmlns:p="http://schemas.microsoft.com/office/2006/metadata/properties" xmlns:ns3="bf98e7ab-5d65-49c3-8f81-c8544917c2b0" xmlns:ns4="693b403a-17d8-4071-8d3c-d30ff9f18a8d" targetNamespace="http://schemas.microsoft.com/office/2006/metadata/properties" ma:root="true" ma:fieldsID="62c30d0ed2fa83f54b36d27302b936f8" ns3:_="" ns4:_="">
    <xsd:import namespace="bf98e7ab-5d65-49c3-8f81-c8544917c2b0"/>
    <xsd:import namespace="693b403a-17d8-4071-8d3c-d30ff9f18a8d"/>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Locatio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98e7ab-5d65-49c3-8f81-c8544917c2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93b403a-17d8-4071-8d3c-d30ff9f18a8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54D6899-F40C-4E35-B737-B0855F8CA83B}">
  <ds:schemaRefs>
    <ds:schemaRef ds:uri="http://schemas.microsoft.com/sharepoint/v3/contenttype/forms"/>
  </ds:schemaRefs>
</ds:datastoreItem>
</file>

<file path=customXml/itemProps2.xml><?xml version="1.0" encoding="utf-8"?>
<ds:datastoreItem xmlns:ds="http://schemas.openxmlformats.org/officeDocument/2006/customXml" ds:itemID="{E484DD56-04F2-4C23-B9ED-F55731F04844}">
  <ds:schemaRefs>
    <ds:schemaRef ds:uri="http://schemas.openxmlformats.org/package/2006/metadata/core-properties"/>
    <ds:schemaRef ds:uri="http://purl.org/dc/elements/1.1/"/>
    <ds:schemaRef ds:uri="http://purl.org/dc/dcmitype/"/>
    <ds:schemaRef ds:uri="http://schemas.microsoft.com/office/2006/metadata/properties"/>
    <ds:schemaRef ds:uri="http://www.w3.org/XML/1998/namespace"/>
    <ds:schemaRef ds:uri="http://schemas.microsoft.com/office/infopath/2007/PartnerControls"/>
    <ds:schemaRef ds:uri="http://schemas.microsoft.com/office/2006/documentManagement/types"/>
    <ds:schemaRef ds:uri="693b403a-17d8-4071-8d3c-d30ff9f18a8d"/>
    <ds:schemaRef ds:uri="bf98e7ab-5d65-49c3-8f81-c8544917c2b0"/>
    <ds:schemaRef ds:uri="http://purl.org/dc/terms/"/>
  </ds:schemaRefs>
</ds:datastoreItem>
</file>

<file path=customXml/itemProps3.xml><?xml version="1.0" encoding="utf-8"?>
<ds:datastoreItem xmlns:ds="http://schemas.openxmlformats.org/officeDocument/2006/customXml" ds:itemID="{985BC521-8F20-478F-A16E-AEDCADE007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98e7ab-5d65-49c3-8f81-c8544917c2b0"/>
    <ds:schemaRef ds:uri="693b403a-17d8-4071-8d3c-d30ff9f18a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Retrospect</Template>
  <TotalTime>6483</TotalTime>
  <Words>5032</Words>
  <Application>Microsoft Office PowerPoint</Application>
  <PresentationFormat>Widescreen</PresentationFormat>
  <Paragraphs>740</Paragraphs>
  <Slides>95</Slides>
  <Notes>81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95</vt:i4>
      </vt:variant>
    </vt:vector>
  </HeadingPairs>
  <TitlesOfParts>
    <vt:vector size="106" baseType="lpstr">
      <vt:lpstr>Arial</vt:lpstr>
      <vt:lpstr>Arial Narrow</vt:lpstr>
      <vt:lpstr>Calibri</vt:lpstr>
      <vt:lpstr>Calibri Light</vt:lpstr>
      <vt:lpstr>Franklin Gothic Book</vt:lpstr>
      <vt:lpstr>Gill Sans</vt:lpstr>
      <vt:lpstr>Gill Sans MT</vt:lpstr>
      <vt:lpstr>Symbol</vt:lpstr>
      <vt:lpstr>Times New Roman</vt:lpstr>
      <vt:lpstr>Wingdings</vt:lpstr>
      <vt:lpstr>Crop</vt:lpstr>
      <vt:lpstr>Unit 1</vt:lpstr>
      <vt:lpstr> Conflict Management</vt:lpstr>
      <vt:lpstr>1. What is conflict?</vt:lpstr>
      <vt:lpstr>What is Conflict?</vt:lpstr>
      <vt:lpstr>What is Conflict?</vt:lpstr>
      <vt:lpstr>Types of conflict </vt:lpstr>
      <vt:lpstr>Types of conflict </vt:lpstr>
      <vt:lpstr>Types of conflict </vt:lpstr>
      <vt:lpstr>Types of conflict </vt:lpstr>
      <vt:lpstr>Types of conflict </vt:lpstr>
      <vt:lpstr>       2. What causes conflict?</vt:lpstr>
      <vt:lpstr>PowerPoint Presentation</vt:lpstr>
      <vt:lpstr>Diverse interests and different values attached to nature...</vt:lpstr>
      <vt:lpstr>...can lead to competition over limited resources...</vt:lpstr>
      <vt:lpstr>...which is shaped by power dynamics and actor relationships</vt:lpstr>
      <vt:lpstr>Diverse interests and different values attached to nature can lead to competition over limited resources, which is shaped by power dynamics and actor relationships</vt:lpstr>
      <vt:lpstr>Conflict case study: Governance in Lake Mburo National Park</vt:lpstr>
      <vt:lpstr>3. Conflict analysis</vt:lpstr>
      <vt:lpstr>Identifying the source of conflict</vt:lpstr>
      <vt:lpstr>Group Activity: Types of Conflict</vt:lpstr>
      <vt:lpstr>Group Activity: Types of Conflict</vt:lpstr>
      <vt:lpstr>Then think about stakeholder identification...</vt:lpstr>
      <vt:lpstr>...and stakeholder representation</vt:lpstr>
      <vt:lpstr>Using stakeholder group representatives in conflict management processes</vt:lpstr>
      <vt:lpstr>Using stakeholder group representatives in conflict management processes</vt:lpstr>
      <vt:lpstr>Case study: Perceived inequity in distribution of costs and benefits of conserving Bwindi National Park</vt:lpstr>
      <vt:lpstr>Case study: Perceived inequity in distribution of costs and benefits of conserving Bwindi National Park</vt:lpstr>
      <vt:lpstr>Case study: Perceived inequity in distribution of costs and benefits of conserving Bwindi National Park</vt:lpstr>
      <vt:lpstr>Recognizing diversity and engaging multiple stakeholders</vt:lpstr>
      <vt:lpstr>What conflict analysis tools can we use?</vt:lpstr>
      <vt:lpstr>Selected conflict analysis tools</vt:lpstr>
      <vt:lpstr>Selected conflict analysis tools</vt:lpstr>
      <vt:lpstr>Identifying priority conflicts: Impacts Matrix</vt:lpstr>
      <vt:lpstr>How feasible is this: Feasibility Matrix</vt:lpstr>
      <vt:lpstr>How feasible is this: Feasibility Matrix</vt:lpstr>
      <vt:lpstr>Cause and effect: Conflict Tree</vt:lpstr>
      <vt:lpstr>Actor relations: Conflict map</vt:lpstr>
      <vt:lpstr>Actor motivations: Positions, Interests, Needs (PINs)</vt:lpstr>
      <vt:lpstr>PowerPoint Presentation</vt:lpstr>
      <vt:lpstr>Actor motivations: Positions, Interests, Needs (PINs)</vt:lpstr>
      <vt:lpstr>Actor motivations: Positions, Interests, Needs (PINs)</vt:lpstr>
      <vt:lpstr>Actor motivations: Positions, Interests, Needs (PINs)</vt:lpstr>
      <vt:lpstr>Actor motivations: Positions, Interests, Needs (PINs)</vt:lpstr>
      <vt:lpstr>Group reflection: PINs</vt:lpstr>
      <vt:lpstr>Group reflection: PINs</vt:lpstr>
      <vt:lpstr>PowerPoint Presentation</vt:lpstr>
      <vt:lpstr>For a conflict workshop, IISD suggest attendance from the following: </vt:lpstr>
      <vt:lpstr>For a conflict workshop, IISD suggest attendance from the following: </vt:lpstr>
      <vt:lpstr>What is conflict management?</vt:lpstr>
      <vt:lpstr>Conflict management strategies  </vt:lpstr>
      <vt:lpstr>Conflict management: checklist of basic steps</vt:lpstr>
      <vt:lpstr>Conflict management: Step 2 of 4 Identify solutions</vt:lpstr>
      <vt:lpstr>PowerPoint Presentation</vt:lpstr>
      <vt:lpstr>PowerPoint Presentation</vt:lpstr>
      <vt:lpstr>PowerPoint Presentation</vt:lpstr>
      <vt:lpstr>PowerPoint Presentation</vt:lpstr>
      <vt:lpstr>PowerPoint Presentation</vt:lpstr>
      <vt:lpstr>Key skills for conflict management by community conservation wardens</vt:lpstr>
      <vt:lpstr>PowerPoint Presentation</vt:lpstr>
      <vt:lpstr>PowerPoint Presentation</vt:lpstr>
      <vt:lpstr>To sum up...</vt:lpstr>
      <vt:lpstr>To sum up...</vt:lpstr>
      <vt:lpstr>PowerPoint Presentation</vt:lpstr>
      <vt:lpstr>Conflict Resolution</vt:lpstr>
      <vt:lpstr>What is Conflict?</vt:lpstr>
      <vt:lpstr>Conflict</vt:lpstr>
      <vt:lpstr>What Doesn’t Work?</vt:lpstr>
      <vt:lpstr>When is Conflict Positive?</vt:lpstr>
      <vt:lpstr>Who Owns the Problem?</vt:lpstr>
      <vt:lpstr>Search for Win-Win Solution</vt:lpstr>
      <vt:lpstr>Preparation </vt:lpstr>
      <vt:lpstr>Identify the problem or issues </vt:lpstr>
      <vt:lpstr>Brainstorm All Possible Solutions that meets both people’s needs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Brainstorm to Generate all possible solutions. </vt:lpstr>
      <vt:lpstr>Evaluate the alternative solutions </vt:lpstr>
      <vt:lpstr>Decide on the best solution. </vt:lpstr>
      <vt:lpstr>Implementing the Solutions </vt:lpstr>
      <vt:lpstr>     Follow-up evaluation </vt:lpstr>
      <vt:lpstr>PowerPoint Presentation</vt:lpstr>
      <vt:lpstr>Results of Win-Win Solutions</vt:lpstr>
      <vt:lpstr>PowerPoint Presentation</vt:lpstr>
      <vt:lpstr>Rules of the Road: </vt:lpstr>
      <vt:lpstr>PowerPoint Presentation</vt:lpstr>
      <vt:lpstr>PowerPoint Presentation</vt:lpstr>
      <vt:lpstr>PowerPoint Presentation</vt:lpstr>
      <vt:lpstr>PowerPoint Presentation</vt:lpstr>
      <vt:lpstr>PowerPoint Presentation</vt:lpstr>
      <vt:lpstr>PowerPoint Presentation</vt:lpstr>
    </vt:vector>
  </TitlesOfParts>
  <Company>University at Buffalo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Agrippinah Namara</dc:creator>
  <cp:lastModifiedBy>sreejaks.hvbs@gmail.com</cp:lastModifiedBy>
  <cp:revision>472</cp:revision>
  <cp:lastPrinted>2019-03-12T16:29:58Z</cp:lastPrinted>
  <dcterms:created xsi:type="dcterms:W3CDTF">2017-11-12T09:52:02Z</dcterms:created>
  <dcterms:modified xsi:type="dcterms:W3CDTF">2023-01-27T09:07:13Z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0x01010039D153DC94E3DB4E90E795727DC83572</vt:lpwstr>
  </property>
</Properties>
</file>